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46" r:id="rId3"/>
    <p:sldId id="356" r:id="rId4"/>
    <p:sldId id="347" r:id="rId5"/>
    <p:sldId id="357" r:id="rId6"/>
    <p:sldId id="348" r:id="rId7"/>
    <p:sldId id="363" r:id="rId8"/>
    <p:sldId id="362" r:id="rId9"/>
    <p:sldId id="3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74"/>
    <p:restoredTop sz="94694"/>
  </p:normalViewPr>
  <p:slideViewPr>
    <p:cSldViewPr snapToGrid="0" snapToObjects="1">
      <p:cViewPr varScale="1">
        <p:scale>
          <a:sx n="82" d="100"/>
          <a:sy n="82" d="100"/>
        </p:scale>
        <p:origin x="13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4669-60DA-B751-7896-36AFC392B0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F1E646-015D-2B67-BFA7-A81262DAC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57D22A-C313-60C1-F9A7-CA595BD7AAA2}"/>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E91B91A4-1A52-F8D6-3CF1-9712BAC3B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78116-CB2C-33AB-59F2-0707BA45592A}"/>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103012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84BE0-F1DC-3788-6D5E-78EAAF2EDC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8DC5F0-42AF-D2DF-F92B-E80C7D961D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0385D-5B22-631D-06B7-7A51E5DD3274}"/>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75B64A57-EEC4-ADC0-BAF6-6EC61AD5A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06AAD-F277-A999-9333-CE7F7C230125}"/>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6810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8BF427-33A0-D6FF-440D-C50AB4C975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9A37B-3459-2876-E5BE-DC2D38AFDE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690499-846D-09FD-B8D8-B3A6E89E6C35}"/>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A896516A-E6F2-B5A0-5493-3555A5DB2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F4AE6-5030-74E6-6117-34E0333EDA6E}"/>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497445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6A5C-363E-E5B5-8D45-B8E0DB762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CFCE3C-CBA7-65B1-9A43-93ADCD501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369BD-2D03-C07D-A862-2CC042BEE8D5}"/>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6FD60E0F-AB3C-D61C-B42B-108E64111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77B18-7E65-0F23-DFA0-6778152C8FDF}"/>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354244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7D8BE-2EF5-C675-3420-74A486E5D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DA297B-65C7-F991-26C9-4EF2CE91A3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825753-4EB9-7671-2D4B-72C210F2830B}"/>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46E817A9-2EC6-A424-8DD4-86C502671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70E0D-6AAD-FE27-832A-E5EABDA33151}"/>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378805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D0D5-ADC1-3E40-EF3A-0C87BA2B4F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9E92-A451-E782-F260-8591E5CBD6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7BE34-892C-3A67-012A-9B0C665BC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36D6C9-01EC-32A2-88B8-BA511E12A005}"/>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6" name="Footer Placeholder 5">
            <a:extLst>
              <a:ext uri="{FF2B5EF4-FFF2-40B4-BE49-F238E27FC236}">
                <a16:creationId xmlns:a16="http://schemas.microsoft.com/office/drawing/2014/main" id="{2353F9AD-9828-5E64-B32C-C59CFBB23C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65DEE-4F1A-A69E-8A0E-F61DFF3C6F5F}"/>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163247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1349-F031-7D7B-4BBB-D1C482D8ED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485C78-3191-92B2-9F28-C6CAD4495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6B153A-C374-FA79-5E02-0A163FE6EA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0A1F79-68BA-B97C-C71D-680A8F776F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5D7DBC-6EA1-B6EC-3EF8-D8AEF2CD1C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DFFF2-BDEF-8CD1-5FB9-F45F741843E0}"/>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8" name="Footer Placeholder 7">
            <a:extLst>
              <a:ext uri="{FF2B5EF4-FFF2-40B4-BE49-F238E27FC236}">
                <a16:creationId xmlns:a16="http://schemas.microsoft.com/office/drawing/2014/main" id="{56EE3C78-AD0A-C3F1-409C-CDFC18A39F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D89C31-BF07-8258-9019-66C9CB799EE7}"/>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43990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667A-1834-7F15-0032-2AA1A1E683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EA5E99-B443-912C-3713-E382952E428F}"/>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4" name="Footer Placeholder 3">
            <a:extLst>
              <a:ext uri="{FF2B5EF4-FFF2-40B4-BE49-F238E27FC236}">
                <a16:creationId xmlns:a16="http://schemas.microsoft.com/office/drawing/2014/main" id="{FE94A6EC-CAC5-F0F6-D6BA-E069FDB09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C0CA91-C230-313D-2D4A-0245460871A1}"/>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26508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713FA1-2CB2-25F1-8575-35DA7805511E}"/>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3" name="Footer Placeholder 2">
            <a:extLst>
              <a:ext uri="{FF2B5EF4-FFF2-40B4-BE49-F238E27FC236}">
                <a16:creationId xmlns:a16="http://schemas.microsoft.com/office/drawing/2014/main" id="{D6794509-FC29-FC02-D3FA-226B7A31F9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6CC96F-0F73-0D1C-E56B-508CEC41CD3C}"/>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304158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4951-B15C-19DB-DAD9-3937FB3F7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8AE3F-54A3-279C-EEA6-2F7EDA7C59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C3263C-7136-778F-D176-51BEB6B16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F6910-9958-F389-6877-C9D504A548A8}"/>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6" name="Footer Placeholder 5">
            <a:extLst>
              <a:ext uri="{FF2B5EF4-FFF2-40B4-BE49-F238E27FC236}">
                <a16:creationId xmlns:a16="http://schemas.microsoft.com/office/drawing/2014/main" id="{7BB7CE2F-6178-4D99-C84F-F47DB6B0AA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052121-7C9D-23D8-920A-27520B465C85}"/>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257599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BAB8-5BA3-A000-8E11-5414C813A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9AD593-1B3F-9371-E68B-83817C1BF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338B67-FF6C-EC12-7B5B-2C9C05AF4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640F8B-48AC-0EB6-09D8-7A7BA2592571}"/>
              </a:ext>
            </a:extLst>
          </p:cNvPr>
          <p:cNvSpPr>
            <a:spLocks noGrp="1"/>
          </p:cNvSpPr>
          <p:nvPr>
            <p:ph type="dt" sz="half" idx="10"/>
          </p:nvPr>
        </p:nvSpPr>
        <p:spPr/>
        <p:txBody>
          <a:bodyPr/>
          <a:lstStyle/>
          <a:p>
            <a:fld id="{D649939B-AF72-064E-A1B4-64BFAC9F2695}" type="datetimeFigureOut">
              <a:rPr lang="en-US" smtClean="0"/>
              <a:t>10/31/2023</a:t>
            </a:fld>
            <a:endParaRPr lang="en-US"/>
          </a:p>
        </p:txBody>
      </p:sp>
      <p:sp>
        <p:nvSpPr>
          <p:cNvPr id="6" name="Footer Placeholder 5">
            <a:extLst>
              <a:ext uri="{FF2B5EF4-FFF2-40B4-BE49-F238E27FC236}">
                <a16:creationId xmlns:a16="http://schemas.microsoft.com/office/drawing/2014/main" id="{469DF389-E3D3-6AF5-04B1-6C5C81385F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F3F7D-9E04-B584-BED0-F33CEB3F8D8D}"/>
              </a:ext>
            </a:extLst>
          </p:cNvPr>
          <p:cNvSpPr>
            <a:spLocks noGrp="1"/>
          </p:cNvSpPr>
          <p:nvPr>
            <p:ph type="sldNum" sz="quarter" idx="12"/>
          </p:nvPr>
        </p:nvSpPr>
        <p:spPr/>
        <p:txBody>
          <a:bodyPr/>
          <a:lstStyle/>
          <a:p>
            <a:fld id="{F8F5D51F-5434-D041-B9D8-A63D909F8297}" type="slidenum">
              <a:rPr lang="en-US" smtClean="0"/>
              <a:t>‹#›</a:t>
            </a:fld>
            <a:endParaRPr lang="en-US"/>
          </a:p>
        </p:txBody>
      </p:sp>
    </p:spTree>
    <p:extLst>
      <p:ext uri="{BB962C8B-B14F-4D97-AF65-F5344CB8AC3E}">
        <p14:creationId xmlns:p14="http://schemas.microsoft.com/office/powerpoint/2010/main" val="187234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EE92AD-1479-986D-06E3-3520A9FF60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E3797E-2E85-8E2C-4521-DDA398CAF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7BB51-5C32-684D-0EFD-85DEDE50C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9939B-AF72-064E-A1B4-64BFAC9F2695}" type="datetimeFigureOut">
              <a:rPr lang="en-US" smtClean="0"/>
              <a:t>10/31/2023</a:t>
            </a:fld>
            <a:endParaRPr lang="en-US"/>
          </a:p>
        </p:txBody>
      </p:sp>
      <p:sp>
        <p:nvSpPr>
          <p:cNvPr id="5" name="Footer Placeholder 4">
            <a:extLst>
              <a:ext uri="{FF2B5EF4-FFF2-40B4-BE49-F238E27FC236}">
                <a16:creationId xmlns:a16="http://schemas.microsoft.com/office/drawing/2014/main" id="{E69C7E1D-AFA0-2784-88A5-BC8FB3CBD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50D3B0-A758-1B15-A145-709FB695C7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5D51F-5434-D041-B9D8-A63D909F8297}" type="slidenum">
              <a:rPr lang="en-US" smtClean="0"/>
              <a:t>‹#›</a:t>
            </a:fld>
            <a:endParaRPr lang="en-US"/>
          </a:p>
        </p:txBody>
      </p:sp>
    </p:spTree>
    <p:extLst>
      <p:ext uri="{BB962C8B-B14F-4D97-AF65-F5344CB8AC3E}">
        <p14:creationId xmlns:p14="http://schemas.microsoft.com/office/powerpoint/2010/main" val="174568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37401"/>
            <a:ext cx="9101959" cy="1565483"/>
          </a:xfrm>
        </p:spPr>
        <p:txBody>
          <a:bodyPr vert="horz" lIns="91440" tIns="45720" rIns="91440" bIns="45720" rtlCol="0" anchor="b">
            <a:normAutofit/>
          </a:bodyPr>
          <a:lstStyle/>
          <a:p>
            <a:pPr algn="l"/>
            <a:r>
              <a:rPr lang="en-US" sz="3400" kern="1200" dirty="0">
                <a:latin typeface="+mj-lt"/>
                <a:ea typeface="+mj-ea"/>
                <a:cs typeface="+mj-cs"/>
              </a:rPr>
              <a:t>Royal Canadian Legion</a:t>
            </a:r>
            <a:br>
              <a:rPr lang="en-US" sz="3400" kern="1200" dirty="0"/>
            </a:br>
            <a:r>
              <a:rPr lang="en-US" sz="3400" kern="1200" dirty="0">
                <a:latin typeface="+mj-lt"/>
                <a:ea typeface="+mj-ea"/>
                <a:cs typeface="+mj-cs"/>
              </a:rPr>
              <a:t>District F</a:t>
            </a:r>
            <a:r>
              <a:rPr lang="en-US" sz="3400" dirty="0">
                <a:latin typeface="+mj-lt"/>
                <a:ea typeface="+mj-ea"/>
                <a:cs typeface="Calibri Light"/>
              </a:rPr>
              <a:t> </a:t>
            </a:r>
            <a:r>
              <a:rPr lang="en-US" sz="3400" dirty="0">
                <a:cs typeface="Calibri Light"/>
              </a:rPr>
              <a:t>Sgt-at-Arms </a:t>
            </a:r>
            <a:br>
              <a:rPr lang="en-US" sz="3400" dirty="0">
                <a:cs typeface="Calibri Light"/>
              </a:rPr>
            </a:br>
            <a:r>
              <a:rPr lang="en-US" sz="3400" dirty="0">
                <a:cs typeface="Calibri Light"/>
              </a:rPr>
              <a:t>History of the Drum Head Ceremony </a:t>
            </a:r>
            <a:r>
              <a:rPr lang="en-US" sz="3400" dirty="0"/>
              <a:t>Presentation</a:t>
            </a:r>
            <a:endParaRPr lang="en-US" sz="3400" kern="1200" dirty="0">
              <a:latin typeface="+mj-lt"/>
              <a:ea typeface="+mj-ea"/>
              <a:cs typeface="+mj-cs"/>
            </a:endParaRPr>
          </a:p>
        </p:txBody>
      </p:sp>
      <p:pic>
        <p:nvPicPr>
          <p:cNvPr id="4" name="Picture 4" descr="A picture containing text, clipart&#10;&#10;Description automatically generated">
            <a:extLst>
              <a:ext uri="{FF2B5EF4-FFF2-40B4-BE49-F238E27FC236}">
                <a16:creationId xmlns:a16="http://schemas.microsoft.com/office/drawing/2014/main" id="{F991C8CF-A8D8-7D26-3803-F0957901BDCA}"/>
              </a:ext>
            </a:extLst>
          </p:cNvPr>
          <p:cNvPicPr>
            <a:picLocks noChangeAspect="1"/>
          </p:cNvPicPr>
          <p:nvPr/>
        </p:nvPicPr>
        <p:blipFill>
          <a:blip r:embed="rId2"/>
          <a:stretch>
            <a:fillRect/>
          </a:stretch>
        </p:blipFill>
        <p:spPr>
          <a:xfrm>
            <a:off x="7487779" y="153617"/>
            <a:ext cx="4549821" cy="1590579"/>
          </a:xfrm>
          <a:prstGeom prst="rect">
            <a:avLst/>
          </a:prstGeom>
        </p:spPr>
      </p:pic>
      <p:sp>
        <p:nvSpPr>
          <p:cNvPr id="6" name="TextBox 5">
            <a:extLst>
              <a:ext uri="{FF2B5EF4-FFF2-40B4-BE49-F238E27FC236}">
                <a16:creationId xmlns:a16="http://schemas.microsoft.com/office/drawing/2014/main" id="{C8E8538C-C2B4-8DDE-3938-9EE29FE7742A}"/>
              </a:ext>
            </a:extLst>
          </p:cNvPr>
          <p:cNvSpPr txBox="1"/>
          <p:nvPr/>
        </p:nvSpPr>
        <p:spPr>
          <a:xfrm>
            <a:off x="7334250" y="5366820"/>
            <a:ext cx="4856883"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District Sgt-at-Arms Comrade Guy Pratt</a:t>
            </a:r>
            <a:endParaRPr lang="en-US" dirty="0"/>
          </a:p>
        </p:txBody>
      </p:sp>
      <p:sp>
        <p:nvSpPr>
          <p:cNvPr id="7" name="TextBox 6">
            <a:extLst>
              <a:ext uri="{FF2B5EF4-FFF2-40B4-BE49-F238E27FC236}">
                <a16:creationId xmlns:a16="http://schemas.microsoft.com/office/drawing/2014/main" id="{23721FC2-478D-DD82-A0ED-10E9183008F0}"/>
              </a:ext>
            </a:extLst>
          </p:cNvPr>
          <p:cNvSpPr txBox="1"/>
          <p:nvPr/>
        </p:nvSpPr>
        <p:spPr>
          <a:xfrm>
            <a:off x="7334249" y="6194840"/>
            <a:ext cx="4856883"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Assistant / Demonstrator Comrade Ron Heffernan</a:t>
            </a:r>
            <a:endParaRPr lang="en-US"/>
          </a:p>
        </p:txBody>
      </p:sp>
      <p:pic>
        <p:nvPicPr>
          <p:cNvPr id="3" name="Picture 2">
            <a:extLst>
              <a:ext uri="{FF2B5EF4-FFF2-40B4-BE49-F238E27FC236}">
                <a16:creationId xmlns:a16="http://schemas.microsoft.com/office/drawing/2014/main" id="{6C26FCCC-3E7E-ECEC-5FCA-07F139D08B80}"/>
              </a:ext>
            </a:extLst>
          </p:cNvPr>
          <p:cNvPicPr>
            <a:picLocks noChangeAspect="1"/>
          </p:cNvPicPr>
          <p:nvPr/>
        </p:nvPicPr>
        <p:blipFill>
          <a:blip r:embed="rId3"/>
          <a:stretch>
            <a:fillRect/>
          </a:stretch>
        </p:blipFill>
        <p:spPr>
          <a:xfrm>
            <a:off x="325442" y="2546975"/>
            <a:ext cx="5507800" cy="358007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7F8D-EE5B-D402-04DF-3F0EC674C315}"/>
              </a:ext>
            </a:extLst>
          </p:cNvPr>
          <p:cNvSpPr>
            <a:spLocks noGrp="1"/>
          </p:cNvSpPr>
          <p:nvPr>
            <p:ph type="title"/>
          </p:nvPr>
        </p:nvSpPr>
        <p:spPr/>
        <p:txBody>
          <a:bodyPr/>
          <a:lstStyle/>
          <a:p>
            <a:r>
              <a:rPr lang="en-US" b="1">
                <a:ea typeface="+mj-lt"/>
                <a:cs typeface="+mj-lt"/>
              </a:rPr>
              <a:t>HISTORY OF DRUMHEAD</a:t>
            </a:r>
            <a:endParaRPr lang="en-US"/>
          </a:p>
          <a:p>
            <a:endParaRPr lang="en-US">
              <a:ea typeface="Calibri Light"/>
              <a:cs typeface="Calibri Light"/>
            </a:endParaRPr>
          </a:p>
        </p:txBody>
      </p:sp>
      <p:sp>
        <p:nvSpPr>
          <p:cNvPr id="3" name="Content Placeholder 2">
            <a:extLst>
              <a:ext uri="{FF2B5EF4-FFF2-40B4-BE49-F238E27FC236}">
                <a16:creationId xmlns:a16="http://schemas.microsoft.com/office/drawing/2014/main" id="{6EC1B0DA-F1D2-D0C6-875D-11B3A872FA19}"/>
              </a:ext>
            </a:extLst>
          </p:cNvPr>
          <p:cNvSpPr>
            <a:spLocks noGrp="1"/>
          </p:cNvSpPr>
          <p:nvPr>
            <p:ph idx="1"/>
          </p:nvPr>
        </p:nvSpPr>
        <p:spPr/>
        <p:txBody>
          <a:bodyPr vert="horz" lIns="91440" tIns="45720" rIns="91440" bIns="45720" rtlCol="0" anchor="t">
            <a:normAutofit/>
          </a:bodyPr>
          <a:lstStyle/>
          <a:p>
            <a:r>
              <a:rPr lang="en-US">
                <a:ea typeface="+mn-lt"/>
                <a:cs typeface="+mn-lt"/>
              </a:rPr>
              <a:t>The Drumhead Service is a tradition that dates back to the 1700s. On the battlefields, there was often no way for soldiers to attend church, to worship and pray. Instead, the Padre or Chaplain would hold a Drumhead Service, creating a temporary alter on the field using military drums, draped with the Regimental or National flags. Drumhead Services are still held as a salute to those who fought on battlefields around the world and made the ultimate sacrifice. </a:t>
            </a:r>
            <a:endParaRPr lang="en-US">
              <a:ea typeface="Calibri" panose="020F0502020204030204"/>
              <a:cs typeface="Calibri" panose="020F0502020204030204"/>
            </a:endParaRPr>
          </a:p>
          <a:p>
            <a:endParaRPr lang="en-US">
              <a:ea typeface="Calibri" panose="020F0502020204030204"/>
              <a:cs typeface="Calibri" panose="020F0502020204030204"/>
            </a:endParaRPr>
          </a:p>
          <a:p>
            <a:endParaRPr lang="en-US">
              <a:ea typeface="Calibri" panose="020F0502020204030204"/>
              <a:cs typeface="Calibri" panose="020F0502020204030204"/>
            </a:endParaRPr>
          </a:p>
          <a:p>
            <a:endParaRPr lang="en-US">
              <a:ea typeface="Calibri" panose="020F0502020204030204"/>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5655F6E8-19C8-BD33-9F07-04DA5B0A5C2D}"/>
              </a:ext>
            </a:extLst>
          </p:cNvPr>
          <p:cNvPicPr>
            <a:picLocks noChangeAspect="1"/>
          </p:cNvPicPr>
          <p:nvPr/>
        </p:nvPicPr>
        <p:blipFill>
          <a:blip r:embed="rId2"/>
          <a:stretch>
            <a:fillRect/>
          </a:stretch>
        </p:blipFill>
        <p:spPr>
          <a:xfrm>
            <a:off x="9863893" y="98622"/>
            <a:ext cx="2189382" cy="682861"/>
          </a:xfrm>
          <a:prstGeom prst="rect">
            <a:avLst/>
          </a:prstGeom>
        </p:spPr>
      </p:pic>
    </p:spTree>
    <p:extLst>
      <p:ext uri="{BB962C8B-B14F-4D97-AF65-F5344CB8AC3E}">
        <p14:creationId xmlns:p14="http://schemas.microsoft.com/office/powerpoint/2010/main" val="1454162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32B58141-94EA-7522-17E3-D3B13C62EBE3}"/>
              </a:ext>
            </a:extLst>
          </p:cNvPr>
          <p:cNvPicPr>
            <a:picLocks noChangeAspect="1"/>
          </p:cNvPicPr>
          <p:nvPr/>
        </p:nvPicPr>
        <p:blipFill>
          <a:blip r:embed="rId2"/>
          <a:stretch>
            <a:fillRect/>
          </a:stretch>
        </p:blipFill>
        <p:spPr>
          <a:xfrm>
            <a:off x="9863893" y="98622"/>
            <a:ext cx="2189382" cy="682861"/>
          </a:xfrm>
          <a:prstGeom prst="rect">
            <a:avLst/>
          </a:prstGeom>
        </p:spPr>
      </p:pic>
      <p:sp>
        <p:nvSpPr>
          <p:cNvPr id="9" name="Content Placeholder 8">
            <a:extLst>
              <a:ext uri="{FF2B5EF4-FFF2-40B4-BE49-F238E27FC236}">
                <a16:creationId xmlns:a16="http://schemas.microsoft.com/office/drawing/2014/main" id="{5B57ECF6-1877-24D5-5707-35BDAE66DAEE}"/>
              </a:ext>
            </a:extLst>
          </p:cNvPr>
          <p:cNvSpPr>
            <a:spLocks noGrp="1"/>
          </p:cNvSpPr>
          <p:nvPr>
            <p:ph idx="1"/>
          </p:nvPr>
        </p:nvSpPr>
        <p:spPr/>
        <p:txBody>
          <a:bodyPr vert="horz" lIns="91440" tIns="45720" rIns="91440" bIns="45720" rtlCol="0" anchor="t">
            <a:normAutofit/>
          </a:bodyPr>
          <a:lstStyle/>
          <a:p>
            <a:r>
              <a:rPr lang="en-US">
                <a:ea typeface="+mn-lt"/>
                <a:cs typeface="+mn-lt"/>
              </a:rPr>
              <a:t>The parade FALLS-IN at an area adjacent to location of ceremony in two groups with the band (if available) on</a:t>
            </a:r>
            <a:endParaRPr lang="en-US">
              <a:ea typeface="Calibri" panose="020F0502020204030204"/>
              <a:cs typeface="Calibri" panose="020F0502020204030204"/>
            </a:endParaRPr>
          </a:p>
          <a:p>
            <a:r>
              <a:rPr lang="en-US">
                <a:ea typeface="+mn-lt"/>
                <a:cs typeface="+mn-lt"/>
              </a:rPr>
              <a:t>the right. The </a:t>
            </a:r>
            <a:r>
              <a:rPr lang="en-US" err="1">
                <a:ea typeface="+mn-lt"/>
                <a:cs typeface="+mn-lt"/>
              </a:rPr>
              <a:t>Colours</a:t>
            </a:r>
            <a:r>
              <a:rPr lang="en-US">
                <a:ea typeface="+mn-lt"/>
                <a:cs typeface="+mn-lt"/>
              </a:rPr>
              <a:t> are MARCHED-ON to a position in front of the band while the band plays appropriate music. The Parade is now ready for the MARCH-ON, </a:t>
            </a:r>
            <a:endParaRPr lang="en-US"/>
          </a:p>
          <a:p>
            <a:endParaRPr lang="en-US"/>
          </a:p>
          <a:p>
            <a:endParaRPr lang="en-US"/>
          </a:p>
          <a:p>
            <a:endParaRPr lang="en-US">
              <a:ea typeface="Calibri"/>
              <a:cs typeface="Calibri"/>
            </a:endParaRPr>
          </a:p>
        </p:txBody>
      </p:sp>
      <p:sp>
        <p:nvSpPr>
          <p:cNvPr id="2" name="TextBox 1">
            <a:extLst>
              <a:ext uri="{FF2B5EF4-FFF2-40B4-BE49-F238E27FC236}">
                <a16:creationId xmlns:a16="http://schemas.microsoft.com/office/drawing/2014/main" id="{5DA60E9D-F328-65AA-D65D-1983D3AB6B7B}"/>
              </a:ext>
            </a:extLst>
          </p:cNvPr>
          <p:cNvSpPr txBox="1"/>
          <p:nvPr/>
        </p:nvSpPr>
        <p:spPr>
          <a:xfrm>
            <a:off x="0" y="190499"/>
            <a:ext cx="9844518"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u="sng">
                <a:ea typeface="+mn-lt"/>
                <a:cs typeface="+mn-lt"/>
              </a:rPr>
              <a:t>CONSECRATION OF COLOURS for (DRUMHEAD SERVICE)</a:t>
            </a:r>
            <a:endParaRPr lang="en-US" sz="3200"/>
          </a:p>
          <a:p>
            <a:pPr algn="l"/>
            <a:endParaRPr lang="en-US" sz="2400">
              <a:ea typeface="Calibri"/>
              <a:cs typeface="Calibri"/>
            </a:endParaRPr>
          </a:p>
        </p:txBody>
      </p:sp>
    </p:spTree>
    <p:extLst>
      <p:ext uri="{BB962C8B-B14F-4D97-AF65-F5344CB8AC3E}">
        <p14:creationId xmlns:p14="http://schemas.microsoft.com/office/powerpoint/2010/main" val="265600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BA0B-3458-0D1A-8D08-0E86E9F8D650}"/>
              </a:ext>
            </a:extLst>
          </p:cNvPr>
          <p:cNvSpPr>
            <a:spLocks noGrp="1"/>
          </p:cNvSpPr>
          <p:nvPr>
            <p:ph type="title"/>
          </p:nvPr>
        </p:nvSpPr>
        <p:spPr>
          <a:xfrm>
            <a:off x="58882" y="18761"/>
            <a:ext cx="10515600" cy="1325563"/>
          </a:xfrm>
        </p:spPr>
        <p:txBody>
          <a:bodyPr/>
          <a:lstStyle/>
          <a:p>
            <a:r>
              <a:rPr lang="en-US" b="1">
                <a:ea typeface="+mj-lt"/>
                <a:cs typeface="+mj-lt"/>
              </a:rPr>
              <a:t>Positions at Ceremony</a:t>
            </a:r>
            <a:endParaRPr lang="en-US"/>
          </a:p>
          <a:p>
            <a:endParaRPr lang="en-US">
              <a:ea typeface="Calibri Light"/>
              <a:cs typeface="Calibri Light"/>
            </a:endParaRPr>
          </a:p>
        </p:txBody>
      </p:sp>
      <p:sp>
        <p:nvSpPr>
          <p:cNvPr id="3" name="Content Placeholder 2">
            <a:extLst>
              <a:ext uri="{FF2B5EF4-FFF2-40B4-BE49-F238E27FC236}">
                <a16:creationId xmlns:a16="http://schemas.microsoft.com/office/drawing/2014/main" id="{20A98FCB-DC82-0CFB-D933-74ED49DA8E77}"/>
              </a:ext>
            </a:extLst>
          </p:cNvPr>
          <p:cNvSpPr>
            <a:spLocks noGrp="1"/>
          </p:cNvSpPr>
          <p:nvPr>
            <p:ph idx="1"/>
          </p:nvPr>
        </p:nvSpPr>
        <p:spPr>
          <a:xfrm>
            <a:off x="6928" y="1028989"/>
            <a:ext cx="12178144" cy="5823383"/>
          </a:xfrm>
        </p:spPr>
        <p:txBody>
          <a:bodyPr vert="horz" lIns="91440" tIns="45720" rIns="91440" bIns="45720" rtlCol="0" anchor="t">
            <a:normAutofit fontScale="92500" lnSpcReduction="20000"/>
          </a:bodyPr>
          <a:lstStyle/>
          <a:p>
            <a:r>
              <a:rPr lang="en-US" b="1">
                <a:ea typeface="+mn-lt"/>
                <a:cs typeface="+mn-lt"/>
              </a:rPr>
              <a:t>a. </a:t>
            </a:r>
            <a:r>
              <a:rPr lang="en-US">
                <a:ea typeface="+mn-lt"/>
                <a:cs typeface="+mn-lt"/>
              </a:rPr>
              <a:t>The Parade moves to the right and marches into position, </a:t>
            </a:r>
            <a:endParaRPr lang="en-US">
              <a:ea typeface="Calibri" panose="020F0502020204030204"/>
              <a:cs typeface="Calibri" panose="020F0502020204030204"/>
            </a:endParaRPr>
          </a:p>
          <a:p>
            <a:r>
              <a:rPr lang="en-US" b="1">
                <a:ea typeface="+mn-lt"/>
                <a:cs typeface="+mn-lt"/>
              </a:rPr>
              <a:t>b. </a:t>
            </a:r>
            <a:r>
              <a:rPr lang="en-US">
                <a:ea typeface="+mn-lt"/>
                <a:cs typeface="+mn-lt"/>
              </a:rPr>
              <a:t>When all members are in position for the ceremony, the </a:t>
            </a:r>
            <a:r>
              <a:rPr lang="en-US" err="1">
                <a:ea typeface="+mn-lt"/>
                <a:cs typeface="+mn-lt"/>
              </a:rPr>
              <a:t>Colour</a:t>
            </a:r>
            <a:r>
              <a:rPr lang="en-US">
                <a:ea typeface="+mn-lt"/>
                <a:cs typeface="+mn-lt"/>
              </a:rPr>
              <a:t> Party Commander gives the command “ORDER COLOURS”. The Parade Commander then orders “PARADE STAND AT EASE ... PARADE STAND</a:t>
            </a:r>
            <a:endParaRPr lang="en-US"/>
          </a:p>
          <a:p>
            <a:r>
              <a:rPr lang="en-US">
                <a:ea typeface="+mn-lt"/>
                <a:cs typeface="+mn-lt"/>
              </a:rPr>
              <a:t>EASY”. The </a:t>
            </a:r>
            <a:r>
              <a:rPr lang="en-US" err="1">
                <a:ea typeface="+mn-lt"/>
                <a:cs typeface="+mn-lt"/>
              </a:rPr>
              <a:t>Colour</a:t>
            </a:r>
            <a:r>
              <a:rPr lang="en-US">
                <a:ea typeface="+mn-lt"/>
                <a:cs typeface="+mn-lt"/>
              </a:rPr>
              <a:t> Party acts on this order;</a:t>
            </a:r>
            <a:endParaRPr lang="en-US"/>
          </a:p>
          <a:p>
            <a:r>
              <a:rPr lang="en-US" b="1">
                <a:ea typeface="+mn-lt"/>
                <a:cs typeface="+mn-lt"/>
              </a:rPr>
              <a:t>c</a:t>
            </a:r>
            <a:r>
              <a:rPr lang="en-US">
                <a:ea typeface="+mn-lt"/>
                <a:cs typeface="+mn-lt"/>
              </a:rPr>
              <a:t>. </a:t>
            </a:r>
            <a:r>
              <a:rPr lang="en-US" b="1">
                <a:ea typeface="+mn-lt"/>
                <a:cs typeface="+mn-lt"/>
              </a:rPr>
              <a:t>Procedure for the Ceremony. </a:t>
            </a:r>
            <a:r>
              <a:rPr lang="en-US">
                <a:ea typeface="+mn-lt"/>
                <a:cs typeface="+mn-lt"/>
              </a:rPr>
              <a:t>The Parade Commander brings the Parade to “ATTENTION”. The </a:t>
            </a:r>
            <a:r>
              <a:rPr lang="en-US" err="1">
                <a:ea typeface="+mn-lt"/>
                <a:cs typeface="+mn-lt"/>
              </a:rPr>
              <a:t>Colours</a:t>
            </a:r>
            <a:r>
              <a:rPr lang="en-US">
                <a:ea typeface="+mn-lt"/>
                <a:cs typeface="+mn-lt"/>
              </a:rPr>
              <a:t> are brought to the Carry. The Parade Commander orders “PARADE SALUTE”. The Band plays </a:t>
            </a:r>
            <a:r>
              <a:rPr lang="en-US" i="1">
                <a:ea typeface="+mn-lt"/>
                <a:cs typeface="+mn-lt"/>
              </a:rPr>
              <a:t>“The Royal Anthem”</a:t>
            </a:r>
            <a:r>
              <a:rPr lang="en-US">
                <a:ea typeface="+mn-lt"/>
                <a:cs typeface="+mn-lt"/>
              </a:rPr>
              <a:t>, the officers in charge salute;</a:t>
            </a:r>
            <a:endParaRPr lang="en-US"/>
          </a:p>
          <a:p>
            <a:r>
              <a:rPr lang="en-US" b="1">
                <a:ea typeface="+mn-lt"/>
                <a:cs typeface="+mn-lt"/>
              </a:rPr>
              <a:t>d. </a:t>
            </a:r>
            <a:r>
              <a:rPr lang="en-US">
                <a:ea typeface="+mn-lt"/>
                <a:cs typeface="+mn-lt"/>
              </a:rPr>
              <a:t>The Branch president moves from a position on the right side of the altar (constructed from the drums) to a position in front. The order is then</a:t>
            </a:r>
            <a:endParaRPr lang="en-US"/>
          </a:p>
          <a:p>
            <a:r>
              <a:rPr lang="en-US">
                <a:ea typeface="+mn-lt"/>
                <a:cs typeface="+mn-lt"/>
              </a:rPr>
              <a:t>given “PLACE COLOURS”. On this order the flags individually and, in the sequence that follows – the Legion Banner, the NATO Flag, the UN Flag,</a:t>
            </a:r>
            <a:endParaRPr lang="en-US"/>
          </a:p>
          <a:p>
            <a:r>
              <a:rPr lang="en-US">
                <a:ea typeface="+mn-lt"/>
                <a:cs typeface="+mn-lt"/>
              </a:rPr>
              <a:t>the Provincial/territorial Flag, the Royal Union Flag, the Red Ensign and the Canadian Flag – are taken from the </a:t>
            </a:r>
            <a:r>
              <a:rPr lang="en-US" err="1">
                <a:ea typeface="+mn-lt"/>
                <a:cs typeface="+mn-lt"/>
              </a:rPr>
              <a:t>Colour</a:t>
            </a:r>
            <a:r>
              <a:rPr lang="en-US">
                <a:ea typeface="+mn-lt"/>
                <a:cs typeface="+mn-lt"/>
              </a:rPr>
              <a:t> Bearers by the </a:t>
            </a:r>
            <a:r>
              <a:rPr lang="en-US" err="1">
                <a:ea typeface="+mn-lt"/>
                <a:cs typeface="+mn-lt"/>
              </a:rPr>
              <a:t>Colour</a:t>
            </a:r>
            <a:r>
              <a:rPr lang="en-US">
                <a:ea typeface="+mn-lt"/>
                <a:cs typeface="+mn-lt"/>
              </a:rPr>
              <a:t> Party</a:t>
            </a:r>
            <a:endParaRPr lang="en-US"/>
          </a:p>
          <a:p>
            <a:r>
              <a:rPr lang="en-US">
                <a:ea typeface="+mn-lt"/>
                <a:cs typeface="+mn-lt"/>
              </a:rPr>
              <a:t>Commander and handed to the Branch President, who places them on the altar. The </a:t>
            </a:r>
            <a:r>
              <a:rPr lang="en-US" err="1">
                <a:ea typeface="+mn-lt"/>
                <a:cs typeface="+mn-lt"/>
              </a:rPr>
              <a:t>Colour</a:t>
            </a:r>
            <a:r>
              <a:rPr lang="en-US">
                <a:ea typeface="+mn-lt"/>
                <a:cs typeface="+mn-lt"/>
              </a:rPr>
              <a:t> Party Commander returns to his designated position;</a:t>
            </a:r>
            <a:endParaRPr lang="en-US"/>
          </a:p>
          <a:p>
            <a:endParaRPr lang="en-US"/>
          </a:p>
          <a:p>
            <a:endParaRPr lang="en-US"/>
          </a:p>
          <a:p>
            <a:endParaRPr lang="en-US">
              <a:ea typeface="Calibri"/>
              <a:cs typeface="Calibri"/>
            </a:endParaRPr>
          </a:p>
        </p:txBody>
      </p:sp>
      <p:pic>
        <p:nvPicPr>
          <p:cNvPr id="5" name="Picture 4" descr="A picture containing text, clipart&#10;&#10;Description automatically generated">
            <a:extLst>
              <a:ext uri="{FF2B5EF4-FFF2-40B4-BE49-F238E27FC236}">
                <a16:creationId xmlns:a16="http://schemas.microsoft.com/office/drawing/2014/main" id="{E473120C-3072-D51A-5016-7F23DF761CAE}"/>
              </a:ext>
            </a:extLst>
          </p:cNvPr>
          <p:cNvPicPr>
            <a:picLocks noChangeAspect="1"/>
          </p:cNvPicPr>
          <p:nvPr/>
        </p:nvPicPr>
        <p:blipFill>
          <a:blip r:embed="rId2"/>
          <a:stretch>
            <a:fillRect/>
          </a:stretch>
        </p:blipFill>
        <p:spPr>
          <a:xfrm>
            <a:off x="9863893" y="98622"/>
            <a:ext cx="2189382" cy="682861"/>
          </a:xfrm>
          <a:prstGeom prst="rect">
            <a:avLst/>
          </a:prstGeom>
        </p:spPr>
      </p:pic>
    </p:spTree>
    <p:extLst>
      <p:ext uri="{BB962C8B-B14F-4D97-AF65-F5344CB8AC3E}">
        <p14:creationId xmlns:p14="http://schemas.microsoft.com/office/powerpoint/2010/main" val="188328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32B58141-94EA-7522-17E3-D3B13C62EBE3}"/>
              </a:ext>
            </a:extLst>
          </p:cNvPr>
          <p:cNvPicPr>
            <a:picLocks noChangeAspect="1"/>
          </p:cNvPicPr>
          <p:nvPr/>
        </p:nvPicPr>
        <p:blipFill>
          <a:blip r:embed="rId2"/>
          <a:stretch>
            <a:fillRect/>
          </a:stretch>
        </p:blipFill>
        <p:spPr>
          <a:xfrm>
            <a:off x="9863893" y="98622"/>
            <a:ext cx="2189382" cy="682861"/>
          </a:xfrm>
          <a:prstGeom prst="rect">
            <a:avLst/>
          </a:prstGeom>
        </p:spPr>
      </p:pic>
      <p:sp>
        <p:nvSpPr>
          <p:cNvPr id="9" name="Content Placeholder 8">
            <a:extLst>
              <a:ext uri="{FF2B5EF4-FFF2-40B4-BE49-F238E27FC236}">
                <a16:creationId xmlns:a16="http://schemas.microsoft.com/office/drawing/2014/main" id="{5B57ECF6-1877-24D5-5707-35BDAE66DAEE}"/>
              </a:ext>
            </a:extLst>
          </p:cNvPr>
          <p:cNvSpPr>
            <a:spLocks noGrp="1"/>
          </p:cNvSpPr>
          <p:nvPr>
            <p:ph idx="1"/>
          </p:nvPr>
        </p:nvSpPr>
        <p:spPr/>
        <p:txBody>
          <a:bodyPr vert="horz" lIns="91440" tIns="45720" rIns="91440" bIns="45720" rtlCol="0" anchor="t">
            <a:normAutofit/>
          </a:bodyPr>
          <a:lstStyle/>
          <a:p>
            <a:r>
              <a:rPr lang="en-US" i="1">
                <a:ea typeface="+mn-lt"/>
                <a:cs typeface="+mn-lt"/>
              </a:rPr>
              <a:t>(addresses the Chaplain)</a:t>
            </a:r>
            <a:endParaRPr lang="en-US">
              <a:ea typeface="Calibri" panose="020F0502020204030204"/>
              <a:cs typeface="Calibri" panose="020F0502020204030204"/>
            </a:endParaRPr>
          </a:p>
          <a:p>
            <a:pPr marL="0" indent="0">
              <a:buNone/>
            </a:pPr>
            <a:endParaRPr lang="en-US" i="1">
              <a:ea typeface="+mn-lt"/>
              <a:cs typeface="+mn-lt"/>
            </a:endParaRPr>
          </a:p>
          <a:p>
            <a:r>
              <a:rPr lang="en-US" b="1">
                <a:ea typeface="+mn-lt"/>
                <a:cs typeface="+mn-lt"/>
              </a:rPr>
              <a:t>On behalf of The Royal Canadian Legion, will the Chaplain bid God’s blessing on the </a:t>
            </a:r>
            <a:r>
              <a:rPr lang="en-US" b="1" err="1">
                <a:ea typeface="+mn-lt"/>
                <a:cs typeface="+mn-lt"/>
              </a:rPr>
              <a:t>Colours</a:t>
            </a:r>
            <a:r>
              <a:rPr lang="en-US" b="1">
                <a:ea typeface="+mn-lt"/>
                <a:cs typeface="+mn-lt"/>
              </a:rPr>
              <a:t>.</a:t>
            </a:r>
            <a:endParaRPr lang="en-US"/>
          </a:p>
          <a:p>
            <a:endParaRPr lang="en-US"/>
          </a:p>
          <a:p>
            <a:endParaRPr lang="en-US"/>
          </a:p>
          <a:p>
            <a:endParaRPr lang="en-US">
              <a:ea typeface="Calibri"/>
              <a:cs typeface="Calibri"/>
            </a:endParaRPr>
          </a:p>
        </p:txBody>
      </p:sp>
      <p:sp>
        <p:nvSpPr>
          <p:cNvPr id="2" name="TextBox 1">
            <a:extLst>
              <a:ext uri="{FF2B5EF4-FFF2-40B4-BE49-F238E27FC236}">
                <a16:creationId xmlns:a16="http://schemas.microsoft.com/office/drawing/2014/main" id="{7579223E-6742-B578-D109-C9F664BAF265}"/>
              </a:ext>
            </a:extLst>
          </p:cNvPr>
          <p:cNvSpPr txBox="1"/>
          <p:nvPr/>
        </p:nvSpPr>
        <p:spPr>
          <a:xfrm>
            <a:off x="138546" y="259772"/>
            <a:ext cx="5082019"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ea typeface="+mn-lt"/>
                <a:cs typeface="+mn-lt"/>
              </a:rPr>
              <a:t>THE PARADE COMMANDER:</a:t>
            </a:r>
            <a:endParaRPr lang="en-US" sz="3200"/>
          </a:p>
          <a:p>
            <a:pPr algn="l"/>
            <a:endParaRPr lang="en-US">
              <a:ea typeface="Calibri"/>
              <a:cs typeface="Calibri"/>
            </a:endParaRPr>
          </a:p>
        </p:txBody>
      </p:sp>
    </p:spTree>
    <p:extLst>
      <p:ext uri="{BB962C8B-B14F-4D97-AF65-F5344CB8AC3E}">
        <p14:creationId xmlns:p14="http://schemas.microsoft.com/office/powerpoint/2010/main" val="19259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 calcmode="lin" valueType="num">
                                      <p:cBhvr>
                                        <p:cTn id="14"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8D534-50F4-1961-CD02-A9C90BAD273E}"/>
              </a:ext>
            </a:extLst>
          </p:cNvPr>
          <p:cNvSpPr>
            <a:spLocks noGrp="1"/>
          </p:cNvSpPr>
          <p:nvPr>
            <p:ph type="title"/>
          </p:nvPr>
        </p:nvSpPr>
        <p:spPr>
          <a:xfrm>
            <a:off x="58882" y="139989"/>
            <a:ext cx="10515600" cy="1325563"/>
          </a:xfrm>
        </p:spPr>
        <p:txBody>
          <a:bodyPr/>
          <a:lstStyle/>
          <a:p>
            <a:r>
              <a:rPr lang="en-US" b="1">
                <a:ea typeface="+mj-lt"/>
                <a:cs typeface="+mj-lt"/>
              </a:rPr>
              <a:t>THE CHAPLAIN responds:</a:t>
            </a:r>
            <a:endParaRPr lang="en-US"/>
          </a:p>
          <a:p>
            <a:endParaRPr lang="en-US">
              <a:ea typeface="Calibri Light"/>
              <a:cs typeface="Calibri Light"/>
            </a:endParaRPr>
          </a:p>
        </p:txBody>
      </p:sp>
      <p:sp>
        <p:nvSpPr>
          <p:cNvPr id="3" name="Content Placeholder 2">
            <a:extLst>
              <a:ext uri="{FF2B5EF4-FFF2-40B4-BE49-F238E27FC236}">
                <a16:creationId xmlns:a16="http://schemas.microsoft.com/office/drawing/2014/main" id="{30B47987-CD2E-6E50-AFAF-3E1D4669373B}"/>
              </a:ext>
            </a:extLst>
          </p:cNvPr>
          <p:cNvSpPr>
            <a:spLocks noGrp="1"/>
          </p:cNvSpPr>
          <p:nvPr>
            <p:ph idx="1"/>
          </p:nvPr>
        </p:nvSpPr>
        <p:spPr/>
        <p:txBody>
          <a:bodyPr vert="horz" lIns="91440" tIns="45720" rIns="91440" bIns="45720" rtlCol="0" anchor="t">
            <a:normAutofit/>
          </a:bodyPr>
          <a:lstStyle/>
          <a:p>
            <a:r>
              <a:rPr lang="en-US">
                <a:ea typeface="+mn-lt"/>
                <a:cs typeface="+mn-lt"/>
              </a:rPr>
              <a:t>We are ready to do so.</a:t>
            </a:r>
            <a:endParaRPr lang="en-US">
              <a:ea typeface="Calibri"/>
              <a:cs typeface="Calibri"/>
            </a:endParaRPr>
          </a:p>
          <a:p>
            <a:r>
              <a:rPr lang="en-US">
                <a:ea typeface="+mn-lt"/>
                <a:cs typeface="+mn-lt"/>
              </a:rPr>
              <a:t>THE PARADE COMMANDER orders the</a:t>
            </a:r>
            <a:endParaRPr lang="en-US"/>
          </a:p>
          <a:p>
            <a:r>
              <a:rPr lang="en-US">
                <a:ea typeface="+mn-lt"/>
                <a:cs typeface="+mn-lt"/>
              </a:rPr>
              <a:t>PARADE to REMOVE HEADDRESS ... STAND AT EASE ... STAND EASY.</a:t>
            </a:r>
            <a:endParaRPr lang="en-US"/>
          </a:p>
          <a:p>
            <a:endParaRPr lang="en-US"/>
          </a:p>
          <a:p>
            <a:endParaRPr lang="en-US"/>
          </a:p>
          <a:p>
            <a:endParaRPr lang="en-US">
              <a:ea typeface="Calibri"/>
              <a:cs typeface="Calibri"/>
            </a:endParaRPr>
          </a:p>
        </p:txBody>
      </p:sp>
      <p:pic>
        <p:nvPicPr>
          <p:cNvPr id="6" name="Picture 5" descr="A picture containing text, clipart&#10;&#10;Description automatically generated">
            <a:extLst>
              <a:ext uri="{FF2B5EF4-FFF2-40B4-BE49-F238E27FC236}">
                <a16:creationId xmlns:a16="http://schemas.microsoft.com/office/drawing/2014/main" id="{49B3C6D2-6084-3B40-BDFE-4B542C5090D3}"/>
              </a:ext>
            </a:extLst>
          </p:cNvPr>
          <p:cNvPicPr>
            <a:picLocks noChangeAspect="1"/>
          </p:cNvPicPr>
          <p:nvPr/>
        </p:nvPicPr>
        <p:blipFill>
          <a:blip r:embed="rId2"/>
          <a:stretch>
            <a:fillRect/>
          </a:stretch>
        </p:blipFill>
        <p:spPr>
          <a:xfrm>
            <a:off x="9863893" y="98622"/>
            <a:ext cx="2189382" cy="682861"/>
          </a:xfrm>
          <a:prstGeom prst="rect">
            <a:avLst/>
          </a:prstGeom>
        </p:spPr>
      </p:pic>
    </p:spTree>
    <p:extLst>
      <p:ext uri="{BB962C8B-B14F-4D97-AF65-F5344CB8AC3E}">
        <p14:creationId xmlns:p14="http://schemas.microsoft.com/office/powerpoint/2010/main" val="21224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47987-CD2E-6E50-AFAF-3E1D4669373B}"/>
              </a:ext>
            </a:extLst>
          </p:cNvPr>
          <p:cNvSpPr>
            <a:spLocks noGrp="1"/>
          </p:cNvSpPr>
          <p:nvPr>
            <p:ph idx="1"/>
          </p:nvPr>
        </p:nvSpPr>
        <p:spPr>
          <a:xfrm>
            <a:off x="119496" y="440171"/>
            <a:ext cx="12056917" cy="6446837"/>
          </a:xfrm>
        </p:spPr>
        <p:txBody>
          <a:bodyPr vert="horz" lIns="91440" tIns="45720" rIns="91440" bIns="45720" rtlCol="0" anchor="t">
            <a:normAutofit fontScale="70000" lnSpcReduction="20000"/>
          </a:bodyPr>
          <a:lstStyle/>
          <a:p>
            <a:r>
              <a:rPr lang="en-US" b="1">
                <a:ea typeface="+mn-lt"/>
                <a:cs typeface="+mn-lt"/>
              </a:rPr>
              <a:t>e. </a:t>
            </a:r>
            <a:r>
              <a:rPr lang="en-US">
                <a:ea typeface="+mn-lt"/>
                <a:cs typeface="+mn-lt"/>
              </a:rPr>
              <a:t>The Chaplain performs the Consecration Ceremony.</a:t>
            </a:r>
            <a:endParaRPr lang="en-US">
              <a:ea typeface="Calibri"/>
              <a:cs typeface="Calibri"/>
            </a:endParaRPr>
          </a:p>
          <a:p>
            <a:r>
              <a:rPr lang="en-US">
                <a:ea typeface="+mn-lt"/>
                <a:cs typeface="+mn-lt"/>
              </a:rPr>
              <a:t>On completion of the Consecration Ceremony, the Chaplain moves to the front of the altar;</a:t>
            </a:r>
            <a:endParaRPr lang="en-US"/>
          </a:p>
          <a:p>
            <a:r>
              <a:rPr lang="en-US">
                <a:ea typeface="+mn-lt"/>
                <a:cs typeface="+mn-lt"/>
              </a:rPr>
              <a:t>The parade commander calls the</a:t>
            </a:r>
            <a:endParaRPr lang="en-US"/>
          </a:p>
          <a:p>
            <a:r>
              <a:rPr lang="en-US">
                <a:ea typeface="+mn-lt"/>
                <a:cs typeface="+mn-lt"/>
              </a:rPr>
              <a:t>Parade to attention... REPLACE HEADDRESS ... STAND AT</a:t>
            </a:r>
            <a:endParaRPr lang="en-US"/>
          </a:p>
          <a:p>
            <a:r>
              <a:rPr lang="en-US">
                <a:ea typeface="+mn-lt"/>
                <a:cs typeface="+mn-lt"/>
              </a:rPr>
              <a:t>EASE ... STAND EASY.</a:t>
            </a:r>
            <a:endParaRPr lang="en-US"/>
          </a:p>
          <a:p>
            <a:r>
              <a:rPr lang="en-US" i="1">
                <a:ea typeface="+mn-lt"/>
                <a:cs typeface="+mn-lt"/>
              </a:rPr>
              <a:t>(The members on parade adjust their headdress)</a:t>
            </a:r>
            <a:endParaRPr lang="en-US"/>
          </a:p>
          <a:p>
            <a:r>
              <a:rPr lang="en-US">
                <a:ea typeface="+mn-lt"/>
                <a:cs typeface="+mn-lt"/>
              </a:rPr>
              <a:t>THE PARADE COMMANDER calls the parade to attention</a:t>
            </a:r>
            <a:endParaRPr lang="en-US"/>
          </a:p>
          <a:p>
            <a:pPr marL="0" indent="0">
              <a:buNone/>
            </a:pPr>
            <a:endParaRPr lang="en-US">
              <a:ea typeface="+mn-lt"/>
              <a:cs typeface="+mn-lt"/>
            </a:endParaRPr>
          </a:p>
          <a:p>
            <a:r>
              <a:rPr lang="en-US" b="1">
                <a:ea typeface="+mn-lt"/>
                <a:cs typeface="+mn-lt"/>
              </a:rPr>
              <a:t>f. </a:t>
            </a:r>
            <a:r>
              <a:rPr lang="en-US">
                <a:ea typeface="+mn-lt"/>
                <a:cs typeface="+mn-lt"/>
              </a:rPr>
              <a:t>The Chaplain removes the flags from the altar in the following sequence - the Canadian Flag, the Red Ensign, the Royal Union Flag, the Provincial/</a:t>
            </a:r>
            <a:endParaRPr lang="en-US"/>
          </a:p>
          <a:p>
            <a:r>
              <a:rPr lang="en-US">
                <a:ea typeface="+mn-lt"/>
                <a:cs typeface="+mn-lt"/>
              </a:rPr>
              <a:t>territorial Flag, the United Nations Flag, the NATO Flag and the Legion Banner. He passes each flag to the Branch President individually who accepts each flag in a kneeling position with the right knee on the ground. As each flag is received the Branch President rises and places the flag in the sling of the </a:t>
            </a:r>
            <a:r>
              <a:rPr lang="en-US" err="1">
                <a:ea typeface="+mn-lt"/>
                <a:cs typeface="+mn-lt"/>
              </a:rPr>
              <a:t>Colour</a:t>
            </a:r>
            <a:r>
              <a:rPr lang="en-US">
                <a:ea typeface="+mn-lt"/>
                <a:cs typeface="+mn-lt"/>
              </a:rPr>
              <a:t> Bearer. Each flag is accepted at the CARRY;</a:t>
            </a:r>
            <a:endParaRPr lang="en-US"/>
          </a:p>
          <a:p>
            <a:pPr marL="0" indent="0">
              <a:buNone/>
            </a:pPr>
            <a:endParaRPr lang="en-US">
              <a:ea typeface="+mn-lt"/>
              <a:cs typeface="+mn-lt"/>
            </a:endParaRPr>
          </a:p>
          <a:p>
            <a:r>
              <a:rPr lang="en-US" b="1">
                <a:ea typeface="+mn-lt"/>
                <a:cs typeface="+mn-lt"/>
              </a:rPr>
              <a:t>g. </a:t>
            </a:r>
            <a:r>
              <a:rPr lang="en-US">
                <a:ea typeface="+mn-lt"/>
                <a:cs typeface="+mn-lt"/>
              </a:rPr>
              <a:t>When all flags have been returned to the </a:t>
            </a:r>
            <a:r>
              <a:rPr lang="en-US" err="1">
                <a:ea typeface="+mn-lt"/>
                <a:cs typeface="+mn-lt"/>
              </a:rPr>
              <a:t>Colour</a:t>
            </a:r>
            <a:r>
              <a:rPr lang="en-US">
                <a:ea typeface="+mn-lt"/>
                <a:cs typeface="+mn-lt"/>
              </a:rPr>
              <a:t> Bearers;</a:t>
            </a:r>
            <a:endParaRPr lang="en-US"/>
          </a:p>
          <a:p>
            <a:pPr marL="0" indent="0">
              <a:buNone/>
            </a:pPr>
            <a:r>
              <a:rPr lang="en-US">
                <a:ea typeface="+mn-lt"/>
                <a:cs typeface="+mn-lt"/>
              </a:rPr>
              <a:t>THE PARADE COMMANDER orders the SALUTE.</a:t>
            </a:r>
            <a:endParaRPr lang="en-US">
              <a:ea typeface="Calibri" panose="020F0502020204030204"/>
              <a:cs typeface="Calibri" panose="020F0502020204030204"/>
            </a:endParaRPr>
          </a:p>
          <a:p>
            <a:pPr marL="0" indent="0">
              <a:buNone/>
            </a:pPr>
            <a:endParaRPr lang="en-US">
              <a:ea typeface="+mn-lt"/>
              <a:cs typeface="+mn-lt"/>
            </a:endParaRPr>
          </a:p>
          <a:p>
            <a:r>
              <a:rPr lang="en-US" b="1">
                <a:ea typeface="+mn-lt"/>
                <a:cs typeface="+mn-lt"/>
              </a:rPr>
              <a:t>h. </a:t>
            </a:r>
            <a:r>
              <a:rPr lang="en-US">
                <a:ea typeface="+mn-lt"/>
                <a:cs typeface="+mn-lt"/>
              </a:rPr>
              <a:t>The Band plays </a:t>
            </a:r>
            <a:r>
              <a:rPr lang="en-US" i="1">
                <a:ea typeface="+mn-lt"/>
                <a:cs typeface="+mn-lt"/>
              </a:rPr>
              <a:t>“O Canada”</a:t>
            </a:r>
            <a:r>
              <a:rPr lang="en-US">
                <a:ea typeface="+mn-lt"/>
                <a:cs typeface="+mn-lt"/>
              </a:rPr>
              <a:t>; the officers in charge salute. On completion of </a:t>
            </a:r>
            <a:r>
              <a:rPr lang="en-US" i="1">
                <a:ea typeface="+mn-lt"/>
                <a:cs typeface="+mn-lt"/>
              </a:rPr>
              <a:t>“O Canada”, </a:t>
            </a:r>
            <a:r>
              <a:rPr lang="en-US">
                <a:ea typeface="+mn-lt"/>
                <a:cs typeface="+mn-lt"/>
              </a:rPr>
              <a:t>the salute is completed.</a:t>
            </a:r>
            <a:endParaRPr lang="en-US"/>
          </a:p>
          <a:p>
            <a:endParaRPr lang="en-US">
              <a:ea typeface="Calibri"/>
              <a:cs typeface="Calibri"/>
            </a:endParaRPr>
          </a:p>
        </p:txBody>
      </p:sp>
      <p:pic>
        <p:nvPicPr>
          <p:cNvPr id="5" name="Picture 4" descr="A picture containing text, clipart&#10;&#10;Description automatically generated">
            <a:extLst>
              <a:ext uri="{FF2B5EF4-FFF2-40B4-BE49-F238E27FC236}">
                <a16:creationId xmlns:a16="http://schemas.microsoft.com/office/drawing/2014/main" id="{D7D7DDE9-62CF-50AE-02FA-5E2B8DAE092E}"/>
              </a:ext>
            </a:extLst>
          </p:cNvPr>
          <p:cNvPicPr>
            <a:picLocks noChangeAspect="1"/>
          </p:cNvPicPr>
          <p:nvPr/>
        </p:nvPicPr>
        <p:blipFill>
          <a:blip r:embed="rId2"/>
          <a:stretch>
            <a:fillRect/>
          </a:stretch>
        </p:blipFill>
        <p:spPr>
          <a:xfrm>
            <a:off x="9863893" y="98622"/>
            <a:ext cx="2189382" cy="682861"/>
          </a:xfrm>
          <a:prstGeom prst="rect">
            <a:avLst/>
          </a:prstGeom>
        </p:spPr>
      </p:pic>
    </p:spTree>
    <p:extLst>
      <p:ext uri="{BB962C8B-B14F-4D97-AF65-F5344CB8AC3E}">
        <p14:creationId xmlns:p14="http://schemas.microsoft.com/office/powerpoint/2010/main" val="408647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9" dur="500"/>
                                        <p:tgtEl>
                                          <p:spTgt spid="3">
                                            <p:txEl>
                                              <p:pRg st="12" end="1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4" end="14"/>
                                            </p:txEl>
                                          </p:spTgt>
                                        </p:tgtEl>
                                        <p:attrNameLst>
                                          <p:attrName>style.visibility</p:attrName>
                                        </p:attrNameLst>
                                      </p:cBhvr>
                                      <p:to>
                                        <p:strVal val="visible"/>
                                      </p:to>
                                    </p:set>
                                    <p:anim calcmode="lin" valueType="num">
                                      <p:cBhvr>
                                        <p:cTn id="84"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8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32B58141-94EA-7522-17E3-D3B13C62EBE3}"/>
              </a:ext>
            </a:extLst>
          </p:cNvPr>
          <p:cNvPicPr>
            <a:picLocks noChangeAspect="1"/>
          </p:cNvPicPr>
          <p:nvPr/>
        </p:nvPicPr>
        <p:blipFill>
          <a:blip r:embed="rId2"/>
          <a:stretch>
            <a:fillRect/>
          </a:stretch>
        </p:blipFill>
        <p:spPr>
          <a:xfrm>
            <a:off x="9811938" y="89963"/>
            <a:ext cx="2189382" cy="682861"/>
          </a:xfrm>
          <a:prstGeom prst="rect">
            <a:avLst/>
          </a:prstGeom>
        </p:spPr>
      </p:pic>
      <p:sp>
        <p:nvSpPr>
          <p:cNvPr id="9" name="Content Placeholder 8">
            <a:extLst>
              <a:ext uri="{FF2B5EF4-FFF2-40B4-BE49-F238E27FC236}">
                <a16:creationId xmlns:a16="http://schemas.microsoft.com/office/drawing/2014/main" id="{5B57ECF6-1877-24D5-5707-35BDAE66DAEE}"/>
              </a:ext>
            </a:extLst>
          </p:cNvPr>
          <p:cNvSpPr>
            <a:spLocks noGrp="1"/>
          </p:cNvSpPr>
          <p:nvPr>
            <p:ph idx="1"/>
          </p:nvPr>
        </p:nvSpPr>
        <p:spPr>
          <a:xfrm>
            <a:off x="76200" y="777875"/>
            <a:ext cx="12143509" cy="6074497"/>
          </a:xfrm>
        </p:spPr>
        <p:txBody>
          <a:bodyPr vert="horz" lIns="91440" tIns="45720" rIns="91440" bIns="45720" rtlCol="0" anchor="t">
            <a:normAutofit fontScale="92500" lnSpcReduction="20000"/>
          </a:bodyPr>
          <a:lstStyle/>
          <a:p>
            <a:r>
              <a:rPr lang="en-US">
                <a:ea typeface="+mn-lt"/>
                <a:cs typeface="+mn-lt"/>
              </a:rPr>
              <a:t>he Parade Commander orders all groups to turn right. The </a:t>
            </a:r>
            <a:r>
              <a:rPr lang="en-US" err="1">
                <a:ea typeface="+mn-lt"/>
                <a:cs typeface="+mn-lt"/>
              </a:rPr>
              <a:t>Colour</a:t>
            </a:r>
            <a:r>
              <a:rPr lang="en-US">
                <a:ea typeface="+mn-lt"/>
                <a:cs typeface="+mn-lt"/>
              </a:rPr>
              <a:t> party moves to its position ahead of the first group. The officers take up their positions. The Band stands firm. The Parade Commander orders the Parade to MARCH PAST. The standard order is:</a:t>
            </a:r>
            <a:endParaRPr lang="en-US">
              <a:ea typeface="Calibri" panose="020F0502020204030204"/>
              <a:cs typeface="Calibri" panose="020F0502020204030204"/>
            </a:endParaRPr>
          </a:p>
          <a:p>
            <a:r>
              <a:rPr lang="en-US" b="1">
                <a:ea typeface="+mn-lt"/>
                <a:cs typeface="+mn-lt"/>
              </a:rPr>
              <a:t>THE ROYAL CANADIAN LEGION WILL MARCH PAST IN COLUMN OF ROUTE..... BY THE RIGHT.... QUICK.... MARCH.</a:t>
            </a:r>
            <a:br>
              <a:rPr lang="en-US"/>
            </a:br>
            <a:endParaRPr lang="en-US">
              <a:ea typeface="Calibri" panose="020F0502020204030204"/>
              <a:cs typeface="Calibri" panose="020F0502020204030204"/>
            </a:endParaRPr>
          </a:p>
          <a:p>
            <a:r>
              <a:rPr lang="en-US" b="1">
                <a:ea typeface="+mn-lt"/>
                <a:cs typeface="+mn-lt"/>
              </a:rPr>
              <a:t>a. </a:t>
            </a:r>
            <a:r>
              <a:rPr lang="en-US">
                <a:ea typeface="+mn-lt"/>
                <a:cs typeface="+mn-lt"/>
              </a:rPr>
              <a:t>When the Parade has moved off, the Band steps off and marches at the rear of the Parade;</a:t>
            </a:r>
            <a:endParaRPr lang="en-US"/>
          </a:p>
          <a:p>
            <a:r>
              <a:rPr lang="en-US" b="1">
                <a:ea typeface="+mn-lt"/>
                <a:cs typeface="+mn-lt"/>
              </a:rPr>
              <a:t>b. </a:t>
            </a:r>
            <a:r>
              <a:rPr lang="en-US">
                <a:ea typeface="+mn-lt"/>
                <a:cs typeface="+mn-lt"/>
              </a:rPr>
              <a:t>Upon reaching the first saluting marker, the contingents perform an EYES RIGHT in succession</a:t>
            </a:r>
            <a:endParaRPr lang="en-US"/>
          </a:p>
          <a:p>
            <a:r>
              <a:rPr lang="en-US">
                <a:ea typeface="+mn-lt"/>
                <a:cs typeface="+mn-lt"/>
              </a:rPr>
              <a:t>of contingents, the officers in charge salute, and the </a:t>
            </a:r>
            <a:r>
              <a:rPr lang="en-US" err="1">
                <a:ea typeface="+mn-lt"/>
                <a:cs typeface="+mn-lt"/>
              </a:rPr>
              <a:t>Colours</a:t>
            </a:r>
            <a:r>
              <a:rPr lang="en-US">
                <a:ea typeface="+mn-lt"/>
                <a:cs typeface="+mn-lt"/>
              </a:rPr>
              <a:t> are let fly. The </a:t>
            </a:r>
            <a:r>
              <a:rPr lang="en-US" err="1">
                <a:ea typeface="+mn-lt"/>
                <a:cs typeface="+mn-lt"/>
              </a:rPr>
              <a:t>colour</a:t>
            </a:r>
            <a:r>
              <a:rPr lang="en-US">
                <a:ea typeface="+mn-lt"/>
                <a:cs typeface="+mn-lt"/>
              </a:rPr>
              <a:t> parties keep their eyes front.</a:t>
            </a:r>
            <a:endParaRPr lang="en-US"/>
          </a:p>
          <a:p>
            <a:r>
              <a:rPr lang="en-US" b="1">
                <a:ea typeface="+mn-lt"/>
                <a:cs typeface="+mn-lt"/>
              </a:rPr>
              <a:t>c. </a:t>
            </a:r>
            <a:r>
              <a:rPr lang="en-US">
                <a:ea typeface="+mn-lt"/>
                <a:cs typeface="+mn-lt"/>
              </a:rPr>
              <a:t>Upon reaching the second marker, the contingents are given an EYES FRONT in succession by contingent, the officers in charge complete their salute, and the </a:t>
            </a:r>
            <a:r>
              <a:rPr lang="en-US" err="1">
                <a:ea typeface="+mn-lt"/>
                <a:cs typeface="+mn-lt"/>
              </a:rPr>
              <a:t>Colours</a:t>
            </a:r>
            <a:r>
              <a:rPr lang="en-US">
                <a:ea typeface="+mn-lt"/>
                <a:cs typeface="+mn-lt"/>
              </a:rPr>
              <a:t> are CAUGHT;</a:t>
            </a:r>
            <a:endParaRPr lang="en-US"/>
          </a:p>
          <a:p>
            <a:r>
              <a:rPr lang="en-US" b="1">
                <a:ea typeface="+mn-lt"/>
                <a:cs typeface="+mn-lt"/>
              </a:rPr>
              <a:t>d. </a:t>
            </a:r>
            <a:r>
              <a:rPr lang="en-US">
                <a:ea typeface="+mn-lt"/>
                <a:cs typeface="+mn-lt"/>
              </a:rPr>
              <a:t>The Parade marches to the location where it was formed, the </a:t>
            </a:r>
            <a:r>
              <a:rPr lang="en-US" err="1">
                <a:ea typeface="+mn-lt"/>
                <a:cs typeface="+mn-lt"/>
              </a:rPr>
              <a:t>Colours</a:t>
            </a:r>
            <a:r>
              <a:rPr lang="en-US">
                <a:ea typeface="+mn-lt"/>
                <a:cs typeface="+mn-lt"/>
              </a:rPr>
              <a:t> are MARCHED-OFF, and the Parade is DISMISSED.</a:t>
            </a:r>
            <a:endParaRPr lang="en-US"/>
          </a:p>
          <a:p>
            <a:endParaRPr lang="en-US"/>
          </a:p>
          <a:p>
            <a:endParaRPr lang="en-US"/>
          </a:p>
          <a:p>
            <a:endParaRPr lang="en-US">
              <a:ea typeface="Calibri"/>
              <a:cs typeface="Calibri"/>
            </a:endParaRPr>
          </a:p>
        </p:txBody>
      </p:sp>
      <p:sp>
        <p:nvSpPr>
          <p:cNvPr id="2" name="TextBox 1">
            <a:extLst>
              <a:ext uri="{FF2B5EF4-FFF2-40B4-BE49-F238E27FC236}">
                <a16:creationId xmlns:a16="http://schemas.microsoft.com/office/drawing/2014/main" id="{7D8CF4FB-8B5A-59B3-5D93-32CBC9C0B6F8}"/>
              </a:ext>
            </a:extLst>
          </p:cNvPr>
          <p:cNvSpPr txBox="1"/>
          <p:nvPr/>
        </p:nvSpPr>
        <p:spPr>
          <a:xfrm>
            <a:off x="164522" y="95249"/>
            <a:ext cx="4952132"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ea typeface="+mn-lt"/>
                <a:cs typeface="+mn-lt"/>
              </a:rPr>
              <a:t>The March Past.</a:t>
            </a:r>
            <a:endParaRPr lang="en-US" sz="3200"/>
          </a:p>
          <a:p>
            <a:pPr algn="l"/>
            <a:endParaRPr lang="en-US">
              <a:ea typeface="Calibri"/>
              <a:cs typeface="Calibri"/>
            </a:endParaRPr>
          </a:p>
        </p:txBody>
      </p:sp>
    </p:spTree>
    <p:extLst>
      <p:ext uri="{BB962C8B-B14F-4D97-AF65-F5344CB8AC3E}">
        <p14:creationId xmlns:p14="http://schemas.microsoft.com/office/powerpoint/2010/main" val="52372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718BC6-C6AF-8866-BAD0-54F32FD7EBEF}"/>
              </a:ext>
            </a:extLst>
          </p:cNvPr>
          <p:cNvSpPr>
            <a:spLocks noGrp="1"/>
          </p:cNvSpPr>
          <p:nvPr>
            <p:ph idx="1"/>
          </p:nvPr>
        </p:nvSpPr>
        <p:spPr>
          <a:xfrm>
            <a:off x="838200" y="3072534"/>
            <a:ext cx="10515600" cy="2067502"/>
          </a:xfrm>
        </p:spPr>
        <p:txBody>
          <a:bodyPr/>
          <a:lstStyle/>
          <a:p>
            <a:pPr marL="0" indent="0" algn="ctr">
              <a:buNone/>
            </a:pPr>
            <a:r>
              <a:rPr lang="en-US" dirty="0"/>
              <a:t>Thank you for your attentiveness and participation.  Should you have any further questions, please feel free to approach me after this briefing.</a:t>
            </a:r>
          </a:p>
          <a:p>
            <a:endParaRPr lang="en-US" dirty="0"/>
          </a:p>
          <a:p>
            <a:endParaRPr lang="en-US" dirty="0"/>
          </a:p>
        </p:txBody>
      </p:sp>
      <p:pic>
        <p:nvPicPr>
          <p:cNvPr id="4" name="Picture 3" descr="A picture containing text, clipart&#10;&#10;Description automatically generated">
            <a:extLst>
              <a:ext uri="{FF2B5EF4-FFF2-40B4-BE49-F238E27FC236}">
                <a16:creationId xmlns:a16="http://schemas.microsoft.com/office/drawing/2014/main" id="{586E4FFF-2591-57B7-196A-73D3ADAA35BE}"/>
              </a:ext>
            </a:extLst>
          </p:cNvPr>
          <p:cNvPicPr>
            <a:picLocks noChangeAspect="1"/>
          </p:cNvPicPr>
          <p:nvPr/>
        </p:nvPicPr>
        <p:blipFill>
          <a:blip r:embed="rId2"/>
          <a:stretch>
            <a:fillRect/>
          </a:stretch>
        </p:blipFill>
        <p:spPr>
          <a:xfrm>
            <a:off x="9811938" y="89963"/>
            <a:ext cx="2189382" cy="682861"/>
          </a:xfrm>
          <a:prstGeom prst="rect">
            <a:avLst/>
          </a:prstGeom>
        </p:spPr>
      </p:pic>
    </p:spTree>
    <p:extLst>
      <p:ext uri="{BB962C8B-B14F-4D97-AF65-F5344CB8AC3E}">
        <p14:creationId xmlns:p14="http://schemas.microsoft.com/office/powerpoint/2010/main" val="3254320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889</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Royal Canadian Legion District F Sgt-at-Arms  History of the Drum Head Ceremony Presentation</vt:lpstr>
      <vt:lpstr>HISTORY OF DRUMHEAD </vt:lpstr>
      <vt:lpstr>PowerPoint Presentation</vt:lpstr>
      <vt:lpstr>Positions at Ceremony </vt:lpstr>
      <vt:lpstr>PowerPoint Presentation</vt:lpstr>
      <vt:lpstr>THE CHAPLAIN responds: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Canadian Legion Branch 110 Trenton Sgt-at-Arms History of the Drum Head Ceremony Presentation</dc:title>
  <dc:creator>Ron Heffernan</dc:creator>
  <cp:lastModifiedBy>Ellen Kocik</cp:lastModifiedBy>
  <cp:revision>6</cp:revision>
  <dcterms:created xsi:type="dcterms:W3CDTF">2022-10-10T20:47:14Z</dcterms:created>
  <dcterms:modified xsi:type="dcterms:W3CDTF">2023-10-31T13:26:46Z</dcterms:modified>
</cp:coreProperties>
</file>