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0" r:id="rId6"/>
    <p:sldId id="263" r:id="rId7"/>
    <p:sldId id="264" r:id="rId8"/>
    <p:sldId id="380" r:id="rId9"/>
    <p:sldId id="259" r:id="rId10"/>
    <p:sldId id="265" r:id="rId11"/>
    <p:sldId id="381" r:id="rId12"/>
    <p:sldId id="267" r:id="rId13"/>
    <p:sldId id="268" r:id="rId14"/>
    <p:sldId id="367" r:id="rId15"/>
    <p:sldId id="271" r:id="rId16"/>
    <p:sldId id="378" r:id="rId17"/>
    <p:sldId id="270" r:id="rId18"/>
    <p:sldId id="272" r:id="rId19"/>
    <p:sldId id="269" r:id="rId20"/>
    <p:sldId id="377" r:id="rId21"/>
    <p:sldId id="273" r:id="rId22"/>
    <p:sldId id="376" r:id="rId23"/>
    <p:sldId id="370" r:id="rId24"/>
    <p:sldId id="3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4" d="100"/>
          <a:sy n="24" d="100"/>
        </p:scale>
        <p:origin x="354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5A55B759-31A7-423C-9BC2-A8BC09FE9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6754318" cy="6858478"/>
          </a:xfrm>
          <a:custGeom>
            <a:avLst/>
            <a:gdLst>
              <a:gd name="connsiteX0" fmla="*/ 0 w 6754318"/>
              <a:gd name="connsiteY0" fmla="*/ 6858478 h 6858478"/>
              <a:gd name="connsiteX1" fmla="*/ 6754318 w 6754318"/>
              <a:gd name="connsiteY1" fmla="*/ 6858478 h 6858478"/>
              <a:gd name="connsiteX2" fmla="*/ 3577943 w 6754318"/>
              <a:gd name="connsiteY2" fmla="*/ 0 h 6858478"/>
              <a:gd name="connsiteX3" fmla="*/ 3572366 w 6754318"/>
              <a:gd name="connsiteY3" fmla="*/ 0 h 6858478"/>
              <a:gd name="connsiteX4" fmla="*/ 2506138 w 6754318"/>
              <a:gd name="connsiteY4" fmla="*/ 0 h 6858478"/>
              <a:gd name="connsiteX5" fmla="*/ 0 w 6754318"/>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4318" h="6858478">
                <a:moveTo>
                  <a:pt x="0" y="6858478"/>
                </a:moveTo>
                <a:lnTo>
                  <a:pt x="6754318" y="6858478"/>
                </a:lnTo>
                <a:lnTo>
                  <a:pt x="3577943" y="0"/>
                </a:lnTo>
                <a:lnTo>
                  <a:pt x="3572366" y="0"/>
                </a:lnTo>
                <a:lnTo>
                  <a:pt x="2506138" y="0"/>
                </a:lnTo>
                <a:lnTo>
                  <a:pt x="0"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Freeform: Shape 68">
            <a:extLst>
              <a:ext uri="{FF2B5EF4-FFF2-40B4-BE49-F238E27FC236}">
                <a16:creationId xmlns:a16="http://schemas.microsoft.com/office/drawing/2014/main" id="{F78796AF-79A0-47AC-BEFD-BFFC00F96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8"/>
            <a:ext cx="5953780" cy="6858478"/>
          </a:xfrm>
          <a:custGeom>
            <a:avLst/>
            <a:gdLst>
              <a:gd name="connsiteX0" fmla="*/ 0 w 5953780"/>
              <a:gd name="connsiteY0" fmla="*/ 6858478 h 6858478"/>
              <a:gd name="connsiteX1" fmla="*/ 5953780 w 5953780"/>
              <a:gd name="connsiteY1" fmla="*/ 6858478 h 6858478"/>
              <a:gd name="connsiteX2" fmla="*/ 2777405 w 5953780"/>
              <a:gd name="connsiteY2" fmla="*/ 0 h 6858478"/>
              <a:gd name="connsiteX3" fmla="*/ 2771828 w 5953780"/>
              <a:gd name="connsiteY3" fmla="*/ 0 h 6858478"/>
              <a:gd name="connsiteX4" fmla="*/ 1705600 w 5953780"/>
              <a:gd name="connsiteY4" fmla="*/ 0 h 6858478"/>
              <a:gd name="connsiteX5" fmla="*/ 0 w 5953780"/>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53780" h="6858478">
                <a:moveTo>
                  <a:pt x="0" y="6858478"/>
                </a:moveTo>
                <a:lnTo>
                  <a:pt x="5953780" y="6858478"/>
                </a:lnTo>
                <a:lnTo>
                  <a:pt x="2777405" y="0"/>
                </a:lnTo>
                <a:lnTo>
                  <a:pt x="2771828" y="0"/>
                </a:lnTo>
                <a:lnTo>
                  <a:pt x="1705600" y="0"/>
                </a:lnTo>
                <a:lnTo>
                  <a:pt x="0"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0" y="0"/>
            <a:ext cx="4809037" cy="1565483"/>
          </a:xfrm>
        </p:spPr>
        <p:txBody>
          <a:bodyPr vert="horz" lIns="91440" tIns="45720" rIns="91440" bIns="45720" rtlCol="0" anchor="b">
            <a:normAutofit fontScale="90000"/>
          </a:bodyPr>
          <a:lstStyle/>
          <a:p>
            <a:pPr algn="l"/>
            <a:r>
              <a:rPr lang="en-US" sz="3400" kern="1200" dirty="0">
                <a:latin typeface="+mj-lt"/>
                <a:ea typeface="+mj-ea"/>
                <a:cs typeface="+mj-cs"/>
              </a:rPr>
              <a:t>Royal Canadian Legion</a:t>
            </a:r>
            <a:br>
              <a:rPr lang="en-US" sz="3400" kern="1200" dirty="0"/>
            </a:br>
            <a:r>
              <a:rPr lang="en-US" sz="3400" kern="1200" dirty="0">
                <a:latin typeface="+mj-lt"/>
                <a:ea typeface="+mj-ea"/>
                <a:cs typeface="+mj-cs"/>
              </a:rPr>
              <a:t>District </a:t>
            </a:r>
            <a:r>
              <a:rPr lang="en-US" sz="3400" dirty="0">
                <a:cs typeface="Calibri Light"/>
              </a:rPr>
              <a:t>Sgt-at-Arms Training </a:t>
            </a:r>
            <a:br>
              <a:rPr lang="en-US" sz="3400" dirty="0">
                <a:cs typeface="Calibri Light"/>
              </a:rPr>
            </a:br>
            <a:r>
              <a:rPr lang="en-US" sz="3400" dirty="0">
                <a:cs typeface="Calibri Light"/>
              </a:rPr>
              <a:t>Roles and Responsibilities</a:t>
            </a:r>
            <a:endParaRPr lang="en-US" sz="3400" kern="1200" dirty="0">
              <a:latin typeface="+mj-lt"/>
              <a:ea typeface="+mj-ea"/>
              <a:cs typeface="+mj-cs"/>
            </a:endParaRPr>
          </a:p>
        </p:txBody>
      </p:sp>
      <p:pic>
        <p:nvPicPr>
          <p:cNvPr id="4" name="Picture 4" descr="A picture containing text, clipart&#10;&#10;Description automatically generated">
            <a:extLst>
              <a:ext uri="{FF2B5EF4-FFF2-40B4-BE49-F238E27FC236}">
                <a16:creationId xmlns:a16="http://schemas.microsoft.com/office/drawing/2014/main" id="{F991C8CF-A8D8-7D26-3803-F0957901BDCA}"/>
              </a:ext>
            </a:extLst>
          </p:cNvPr>
          <p:cNvPicPr>
            <a:picLocks noChangeAspect="1"/>
          </p:cNvPicPr>
          <p:nvPr/>
        </p:nvPicPr>
        <p:blipFill>
          <a:blip r:embed="rId2"/>
          <a:stretch>
            <a:fillRect/>
          </a:stretch>
        </p:blipFill>
        <p:spPr>
          <a:xfrm>
            <a:off x="7642180" y="326558"/>
            <a:ext cx="4549821" cy="1590579"/>
          </a:xfrm>
          <a:prstGeom prst="rect">
            <a:avLst/>
          </a:prstGeom>
        </p:spPr>
      </p:pic>
      <p:sp>
        <p:nvSpPr>
          <p:cNvPr id="6" name="TextBox 5">
            <a:extLst>
              <a:ext uri="{FF2B5EF4-FFF2-40B4-BE49-F238E27FC236}">
                <a16:creationId xmlns:a16="http://schemas.microsoft.com/office/drawing/2014/main" id="{C8E8538C-C2B4-8DDE-3938-9EE29FE7742A}"/>
              </a:ext>
            </a:extLst>
          </p:cNvPr>
          <p:cNvSpPr txBox="1"/>
          <p:nvPr/>
        </p:nvSpPr>
        <p:spPr>
          <a:xfrm>
            <a:off x="7334250" y="5366820"/>
            <a:ext cx="4856883" cy="369332"/>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District Sgt-at-Arms Comrade Guy Pratt</a:t>
            </a:r>
            <a:endParaRPr lang="en-US" dirty="0"/>
          </a:p>
        </p:txBody>
      </p:sp>
      <p:sp>
        <p:nvSpPr>
          <p:cNvPr id="7" name="TextBox 6">
            <a:extLst>
              <a:ext uri="{FF2B5EF4-FFF2-40B4-BE49-F238E27FC236}">
                <a16:creationId xmlns:a16="http://schemas.microsoft.com/office/drawing/2014/main" id="{23721FC2-478D-DD82-A0ED-10E9183008F0}"/>
              </a:ext>
            </a:extLst>
          </p:cNvPr>
          <p:cNvSpPr txBox="1"/>
          <p:nvPr/>
        </p:nvSpPr>
        <p:spPr>
          <a:xfrm>
            <a:off x="7334249" y="6194840"/>
            <a:ext cx="4856883" cy="369332"/>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Assistant / Demonstrator Comrade Ron Heffernan</a:t>
            </a:r>
            <a:endParaRPr lang="en-US"/>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A1F2A-7C9A-1B0A-CF1B-064BE65AA589}"/>
              </a:ext>
            </a:extLst>
          </p:cNvPr>
          <p:cNvSpPr>
            <a:spLocks noGrp="1"/>
          </p:cNvSpPr>
          <p:nvPr>
            <p:ph type="title"/>
          </p:nvPr>
        </p:nvSpPr>
        <p:spPr>
          <a:xfrm>
            <a:off x="273205" y="283349"/>
            <a:ext cx="3497766" cy="470637"/>
          </a:xfrm>
        </p:spPr>
        <p:txBody>
          <a:bodyPr/>
          <a:lstStyle/>
          <a:p>
            <a:r>
              <a:rPr lang="en-US" sz="1800">
                <a:ea typeface="+mj-lt"/>
                <a:cs typeface="+mj-lt"/>
              </a:rPr>
              <a:t>Standard Legion Dress (cont'd)</a:t>
            </a:r>
          </a:p>
        </p:txBody>
      </p:sp>
      <p:sp>
        <p:nvSpPr>
          <p:cNvPr id="3" name="Content Placeholder 2">
            <a:extLst>
              <a:ext uri="{FF2B5EF4-FFF2-40B4-BE49-F238E27FC236}">
                <a16:creationId xmlns:a16="http://schemas.microsoft.com/office/drawing/2014/main" id="{37B540E4-8577-934D-8278-7DA22FDE3740}"/>
              </a:ext>
            </a:extLst>
          </p:cNvPr>
          <p:cNvSpPr>
            <a:spLocks noGrp="1"/>
          </p:cNvSpPr>
          <p:nvPr>
            <p:ph idx="1"/>
          </p:nvPr>
        </p:nvSpPr>
        <p:spPr>
          <a:xfrm>
            <a:off x="285862" y="1349840"/>
            <a:ext cx="10525245" cy="4621413"/>
          </a:xfrm>
        </p:spPr>
        <p:txBody>
          <a:bodyPr vert="horz" lIns="91440" tIns="45720" rIns="91440" bIns="45720" rtlCol="0" anchor="t">
            <a:noAutofit/>
          </a:bodyPr>
          <a:lstStyle/>
          <a:p>
            <a:pPr marL="457200" indent="-457200">
              <a:buFont typeface="Wingdings" panose="020B0604020202020204" pitchFamily="34" charset="0"/>
              <a:buChar char="v"/>
            </a:pPr>
            <a:r>
              <a:rPr lang="en-US" sz="2000">
                <a:cs typeface="Calibri" panose="020F0502020204030204"/>
              </a:rPr>
              <a:t>Blue Shirt (Purchased through the Legion (embroidered with the Legion Crest);</a:t>
            </a:r>
          </a:p>
          <a:p>
            <a:pPr marL="457200" indent="-457200">
              <a:buFont typeface="Wingdings" panose="020B0604020202020204" pitchFamily="34" charset="0"/>
              <a:buChar char="v"/>
            </a:pPr>
            <a:r>
              <a:rPr lang="en-US" sz="2000">
                <a:cs typeface="Calibri" panose="020F0502020204030204"/>
              </a:rPr>
              <a:t>Grey Legion Pants; or Skirt;</a:t>
            </a:r>
          </a:p>
          <a:p>
            <a:pPr marL="457200" indent="-457200">
              <a:buFont typeface="Wingdings" panose="020B0604020202020204" pitchFamily="34" charset="0"/>
              <a:buChar char="v"/>
            </a:pPr>
            <a:r>
              <a:rPr lang="en-US" sz="2000">
                <a:cs typeface="Calibri" panose="020F0502020204030204"/>
              </a:rPr>
              <a:t>Black socks and shoes;</a:t>
            </a:r>
          </a:p>
          <a:p>
            <a:pPr marL="457200" indent="-457200">
              <a:buFont typeface="Wingdings" panose="020B0604020202020204" pitchFamily="34" charset="0"/>
              <a:buChar char="v"/>
            </a:pPr>
            <a:r>
              <a:rPr lang="en-US" sz="2000">
                <a:cs typeface="Calibri" panose="020F0502020204030204"/>
              </a:rPr>
              <a:t>Below the crest will be pinned the member designation (Ordinary, Veteran, Associate, Affiliate or Life Member) {Purchased Separately}</a:t>
            </a:r>
          </a:p>
          <a:p>
            <a:pPr marL="457200" indent="-457200">
              <a:buFont typeface="Wingdings" panose="020B0604020202020204" pitchFamily="34" charset="0"/>
              <a:buChar char="v"/>
            </a:pPr>
            <a:r>
              <a:rPr lang="en-US" sz="2000">
                <a:cs typeface="Calibri" panose="020F0502020204030204"/>
              </a:rPr>
              <a:t>No other pins, blazers, ties, medals, ribbons etc... will be worn;</a:t>
            </a:r>
          </a:p>
          <a:p>
            <a:pPr marL="457200" indent="-457200">
              <a:buFont typeface="Wingdings" panose="020B0604020202020204" pitchFamily="34" charset="0"/>
              <a:buChar char="v"/>
            </a:pPr>
            <a:r>
              <a:rPr lang="en-US" sz="2000">
                <a:cs typeface="Calibri" panose="020F0502020204030204"/>
              </a:rPr>
              <a:t>Informal Dress may be worn at the following...</a:t>
            </a:r>
          </a:p>
          <a:p>
            <a:pPr marL="457200" indent="-457200">
              <a:buAutoNum type="alphaLcPeriod"/>
            </a:pPr>
            <a:r>
              <a:rPr lang="en-US" sz="2000">
                <a:cs typeface="Calibri" panose="020F0502020204030204"/>
              </a:rPr>
              <a:t>Convention business sessions (excluding opening ceremonies);</a:t>
            </a:r>
          </a:p>
          <a:p>
            <a:pPr marL="457200" indent="-457200">
              <a:buAutoNum type="alphaLcPeriod"/>
            </a:pPr>
            <a:r>
              <a:rPr lang="en-US" sz="2000">
                <a:cs typeface="Calibri" panose="020F0502020204030204"/>
              </a:rPr>
              <a:t>Various Legion meetings (Executive, General, and Special Occasions.)</a:t>
            </a:r>
          </a:p>
          <a:p>
            <a:pPr marL="457200" indent="-457200">
              <a:buAutoNum type="alphaLcPeriod"/>
            </a:pPr>
            <a:r>
              <a:rPr lang="en-US" sz="2000">
                <a:cs typeface="Calibri" panose="020F0502020204030204"/>
              </a:rPr>
              <a:t>Informal Branch events which do not require the grey pants, black shoes are...(See note);</a:t>
            </a:r>
          </a:p>
          <a:p>
            <a:pPr marL="457200" indent="-457200">
              <a:buAutoNum type="alphaLcPeriod"/>
            </a:pPr>
            <a:r>
              <a:rPr lang="en-US" sz="2000">
                <a:cs typeface="Calibri" panose="020F0502020204030204"/>
              </a:rPr>
              <a:t>Hospital visitations to Veterans; and</a:t>
            </a:r>
          </a:p>
          <a:p>
            <a:pPr marL="457200" indent="-457200">
              <a:buAutoNum type="alphaLcPeriod"/>
            </a:pPr>
            <a:r>
              <a:rPr lang="en-US" sz="2000">
                <a:cs typeface="Calibri" panose="020F0502020204030204"/>
              </a:rPr>
              <a:t>Sports events.</a:t>
            </a:r>
          </a:p>
          <a:p>
            <a:pPr marL="0" indent="0">
              <a:buNone/>
            </a:pPr>
            <a:endParaRPr lang="en-US" sz="1800">
              <a:cs typeface="Calibri" panose="020F0502020204030204"/>
            </a:endParaRPr>
          </a:p>
          <a:p>
            <a:pPr marL="0" indent="0">
              <a:buNone/>
            </a:pPr>
            <a:endParaRPr lang="en-US" sz="1800">
              <a:cs typeface="Calibri" panose="020F0502020204030204"/>
            </a:endParaRPr>
          </a:p>
        </p:txBody>
      </p:sp>
      <p:pic>
        <p:nvPicPr>
          <p:cNvPr id="5" name="Picture 4" descr="A picture containing text, clipart&#10;&#10;Description automatically generated">
            <a:extLst>
              <a:ext uri="{FF2B5EF4-FFF2-40B4-BE49-F238E27FC236}">
                <a16:creationId xmlns:a16="http://schemas.microsoft.com/office/drawing/2014/main" id="{EE198974-83A2-B43E-1613-5164B6A5A984}"/>
              </a:ext>
            </a:extLst>
          </p:cNvPr>
          <p:cNvPicPr>
            <a:picLocks noChangeAspect="1"/>
          </p:cNvPicPr>
          <p:nvPr/>
        </p:nvPicPr>
        <p:blipFill>
          <a:blip r:embed="rId2"/>
          <a:stretch>
            <a:fillRect/>
          </a:stretch>
        </p:blipFill>
        <p:spPr>
          <a:xfrm>
            <a:off x="10811340" y="111610"/>
            <a:ext cx="1178435" cy="412266"/>
          </a:xfrm>
          <a:prstGeom prst="rect">
            <a:avLst/>
          </a:prstGeom>
        </p:spPr>
      </p:pic>
      <p:sp>
        <p:nvSpPr>
          <p:cNvPr id="6" name="TextBox 5">
            <a:extLst>
              <a:ext uri="{FF2B5EF4-FFF2-40B4-BE49-F238E27FC236}">
                <a16:creationId xmlns:a16="http://schemas.microsoft.com/office/drawing/2014/main" id="{CBCB8478-9066-234A-93CD-7CE60B5BA68A}"/>
              </a:ext>
            </a:extLst>
          </p:cNvPr>
          <p:cNvSpPr txBox="1"/>
          <p:nvPr/>
        </p:nvSpPr>
        <p:spPr>
          <a:xfrm>
            <a:off x="287720" y="732969"/>
            <a:ext cx="38134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Legion Informal Dress:</a:t>
            </a:r>
            <a:endParaRPr lang="en-US" sz="2400"/>
          </a:p>
        </p:txBody>
      </p:sp>
      <p:sp>
        <p:nvSpPr>
          <p:cNvPr id="7" name="TextBox 6">
            <a:extLst>
              <a:ext uri="{FF2B5EF4-FFF2-40B4-BE49-F238E27FC236}">
                <a16:creationId xmlns:a16="http://schemas.microsoft.com/office/drawing/2014/main" id="{359D8913-3502-0FCF-FBCA-737EE50F5A2B}"/>
              </a:ext>
            </a:extLst>
          </p:cNvPr>
          <p:cNvSpPr txBox="1"/>
          <p:nvPr/>
        </p:nvSpPr>
        <p:spPr>
          <a:xfrm>
            <a:off x="268427" y="6166953"/>
            <a:ext cx="1019476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ea typeface="+mn-lt"/>
                <a:cs typeface="+mn-lt"/>
              </a:rPr>
              <a:t>NOTE:  Blue Legion collared shirt may be worn with pants/shorts and shoes of choice.</a:t>
            </a:r>
            <a:endParaRPr lang="en-US" sz="2000"/>
          </a:p>
        </p:txBody>
      </p:sp>
    </p:spTree>
    <p:extLst>
      <p:ext uri="{BB962C8B-B14F-4D97-AF65-F5344CB8AC3E}">
        <p14:creationId xmlns:p14="http://schemas.microsoft.com/office/powerpoint/2010/main" val="121140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4" fill="hold" grpId="0" nodeType="clickEffect">
                                  <p:stCondLst>
                                    <p:cond delay="0"/>
                                  </p:stCondLst>
                                  <p:childTnLst>
                                    <p:set>
                                      <p:cBhvr>
                                        <p:cTn id="83" dur="1" fill="hold">
                                          <p:stCondLst>
                                            <p:cond delay="0"/>
                                          </p:stCondLst>
                                        </p:cTn>
                                        <p:tgtEl>
                                          <p:spTgt spid="7"/>
                                        </p:tgtEl>
                                        <p:attrNameLst>
                                          <p:attrName>style.visibility</p:attrName>
                                        </p:attrNameLst>
                                      </p:cBhvr>
                                      <p:to>
                                        <p:strVal val="visible"/>
                                      </p:to>
                                    </p:set>
                                    <p:anim calcmode="lin" valueType="num">
                                      <p:cBhvr additive="base">
                                        <p:cTn id="84" dur="500"/>
                                        <p:tgtEl>
                                          <p:spTgt spid="7"/>
                                        </p:tgtEl>
                                        <p:attrNameLst>
                                          <p:attrName>ppt_y</p:attrName>
                                        </p:attrNameLst>
                                      </p:cBhvr>
                                      <p:tavLst>
                                        <p:tav tm="0">
                                          <p:val>
                                            <p:strVal val="#ppt_y+#ppt_h*1.125000"/>
                                          </p:val>
                                        </p:tav>
                                        <p:tav tm="100000">
                                          <p:val>
                                            <p:strVal val="#ppt_y"/>
                                          </p:val>
                                        </p:tav>
                                      </p:tavLst>
                                    </p:anim>
                                    <p:animEffect transition="in" filter="wipe(up)">
                                      <p:cBhvr>
                                        <p:cTn id="8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42AA0-6B09-F882-61ED-D61A17602E30}"/>
              </a:ext>
            </a:extLst>
          </p:cNvPr>
          <p:cNvSpPr>
            <a:spLocks noGrp="1"/>
          </p:cNvSpPr>
          <p:nvPr>
            <p:ph type="title"/>
          </p:nvPr>
        </p:nvSpPr>
        <p:spPr/>
        <p:txBody>
          <a:bodyPr/>
          <a:lstStyle/>
          <a:p>
            <a:r>
              <a:rPr lang="en-US">
                <a:cs typeface="Calibri Light"/>
              </a:rPr>
              <a:t>The Poppy</a:t>
            </a:r>
            <a:endParaRPr lang="en-US"/>
          </a:p>
        </p:txBody>
      </p:sp>
      <p:pic>
        <p:nvPicPr>
          <p:cNvPr id="5" name="Picture 6" descr="A picture containing red, flower, plant, orange&#10;&#10;Description automatically generated">
            <a:extLst>
              <a:ext uri="{FF2B5EF4-FFF2-40B4-BE49-F238E27FC236}">
                <a16:creationId xmlns:a16="http://schemas.microsoft.com/office/drawing/2014/main" id="{C3DC74F1-DC65-0376-6E00-F34E4CD917B9}"/>
              </a:ext>
            </a:extLst>
          </p:cNvPr>
          <p:cNvPicPr>
            <a:picLocks noChangeAspect="1"/>
          </p:cNvPicPr>
          <p:nvPr/>
        </p:nvPicPr>
        <p:blipFill>
          <a:blip r:embed="rId2"/>
          <a:stretch>
            <a:fillRect/>
          </a:stretch>
        </p:blipFill>
        <p:spPr>
          <a:xfrm>
            <a:off x="3762904" y="1405974"/>
            <a:ext cx="4664842" cy="4664842"/>
          </a:xfrm>
          <a:prstGeom prst="rect">
            <a:avLst/>
          </a:prstGeom>
        </p:spPr>
      </p:pic>
      <p:pic>
        <p:nvPicPr>
          <p:cNvPr id="4" name="Picture 3" descr="A picture containing text, clipart&#10;&#10;Description automatically generated">
            <a:extLst>
              <a:ext uri="{FF2B5EF4-FFF2-40B4-BE49-F238E27FC236}">
                <a16:creationId xmlns:a16="http://schemas.microsoft.com/office/drawing/2014/main" id="{9CA10044-C522-8E6C-A846-7E256B8C9FA4}"/>
              </a:ext>
            </a:extLst>
          </p:cNvPr>
          <p:cNvPicPr>
            <a:picLocks noChangeAspect="1"/>
          </p:cNvPicPr>
          <p:nvPr/>
        </p:nvPicPr>
        <p:blipFill>
          <a:blip r:embed="rId3"/>
          <a:stretch>
            <a:fillRect/>
          </a:stretch>
        </p:blipFill>
        <p:spPr>
          <a:xfrm>
            <a:off x="10811340" y="111610"/>
            <a:ext cx="1178435" cy="412266"/>
          </a:xfrm>
          <a:prstGeom prst="rect">
            <a:avLst/>
          </a:prstGeom>
        </p:spPr>
      </p:pic>
    </p:spTree>
    <p:extLst>
      <p:ext uri="{BB962C8B-B14F-4D97-AF65-F5344CB8AC3E}">
        <p14:creationId xmlns:p14="http://schemas.microsoft.com/office/powerpoint/2010/main" val="2869990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66A74-44E4-E1DF-FB6A-501CEF8B4E99}"/>
              </a:ext>
            </a:extLst>
          </p:cNvPr>
          <p:cNvSpPr>
            <a:spLocks noGrp="1"/>
          </p:cNvSpPr>
          <p:nvPr>
            <p:ph type="title"/>
          </p:nvPr>
        </p:nvSpPr>
        <p:spPr/>
        <p:txBody>
          <a:bodyPr/>
          <a:lstStyle/>
          <a:p>
            <a:r>
              <a:rPr lang="en-US">
                <a:cs typeface="Calibri Light"/>
              </a:rPr>
              <a:t>History of the Poppy</a:t>
            </a:r>
            <a:endParaRPr lang="en-US"/>
          </a:p>
        </p:txBody>
      </p:sp>
      <p:pic>
        <p:nvPicPr>
          <p:cNvPr id="6" name="Picture 6" descr="A picture containing red, flower, plant, orange&#10;&#10;Description automatically generated">
            <a:extLst>
              <a:ext uri="{FF2B5EF4-FFF2-40B4-BE49-F238E27FC236}">
                <a16:creationId xmlns:a16="http://schemas.microsoft.com/office/drawing/2014/main" id="{1A2A89A9-4A59-BBB8-BE02-60722F582ED3}"/>
              </a:ext>
            </a:extLst>
          </p:cNvPr>
          <p:cNvPicPr>
            <a:picLocks noGrp="1" noChangeAspect="1"/>
          </p:cNvPicPr>
          <p:nvPr>
            <p:ph idx="1"/>
          </p:nvPr>
        </p:nvPicPr>
        <p:blipFill>
          <a:blip r:embed="rId2"/>
          <a:stretch>
            <a:fillRect/>
          </a:stretch>
        </p:blipFill>
        <p:spPr>
          <a:xfrm>
            <a:off x="8390659" y="684862"/>
            <a:ext cx="813955" cy="813955"/>
          </a:xfrm>
        </p:spPr>
      </p:pic>
      <p:pic>
        <p:nvPicPr>
          <p:cNvPr id="5" name="Picture 4" descr="A picture containing text, clipart&#10;&#10;Description automatically generated">
            <a:extLst>
              <a:ext uri="{FF2B5EF4-FFF2-40B4-BE49-F238E27FC236}">
                <a16:creationId xmlns:a16="http://schemas.microsoft.com/office/drawing/2014/main" id="{ACE74354-5F1C-3636-0949-05FC40E794E1}"/>
              </a:ext>
            </a:extLst>
          </p:cNvPr>
          <p:cNvPicPr>
            <a:picLocks noChangeAspect="1"/>
          </p:cNvPicPr>
          <p:nvPr/>
        </p:nvPicPr>
        <p:blipFill>
          <a:blip r:embed="rId3"/>
          <a:stretch>
            <a:fillRect/>
          </a:stretch>
        </p:blipFill>
        <p:spPr>
          <a:xfrm>
            <a:off x="10811340" y="111610"/>
            <a:ext cx="1178435" cy="412266"/>
          </a:xfrm>
          <a:prstGeom prst="rect">
            <a:avLst/>
          </a:prstGeom>
        </p:spPr>
      </p:pic>
      <p:sp>
        <p:nvSpPr>
          <p:cNvPr id="7" name="TextBox 6">
            <a:extLst>
              <a:ext uri="{FF2B5EF4-FFF2-40B4-BE49-F238E27FC236}">
                <a16:creationId xmlns:a16="http://schemas.microsoft.com/office/drawing/2014/main" id="{51559E05-9B52-AC00-AF4D-23F250BF6582}"/>
              </a:ext>
            </a:extLst>
          </p:cNvPr>
          <p:cNvSpPr txBox="1"/>
          <p:nvPr/>
        </p:nvSpPr>
        <p:spPr>
          <a:xfrm>
            <a:off x="134829" y="2241099"/>
            <a:ext cx="11853427"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v"/>
            </a:pPr>
            <a:r>
              <a:rPr lang="en-US" dirty="0">
                <a:cs typeface="Calibri" panose="020F0502020204030204"/>
              </a:rPr>
              <a:t>The significance of the Poppy can be traced back to the Napoleonic Wars in the 19th Century.  (over 110 years before being adopted by Canada)</a:t>
            </a:r>
          </a:p>
          <a:p>
            <a:pPr marL="342900" indent="-342900">
              <a:buAutoNum type="romanLcPeriod"/>
            </a:pPr>
            <a:r>
              <a:rPr lang="en-US" dirty="0">
                <a:cs typeface="Calibri" panose="020F0502020204030204"/>
              </a:rPr>
              <a:t>Records from that time indicate how thick poppies grew over the graves of soldiers in the area of Flanders, France.</a:t>
            </a:r>
          </a:p>
          <a:p>
            <a:endParaRPr lang="en-US" dirty="0">
              <a:cs typeface="Calibri" panose="020F0502020204030204"/>
            </a:endParaRPr>
          </a:p>
          <a:p>
            <a:pPr marL="285750" indent="-285750">
              <a:buFont typeface="Wingdings"/>
              <a:buChar char="v"/>
            </a:pPr>
            <a:r>
              <a:rPr lang="en-US" dirty="0">
                <a:cs typeface="Calibri" panose="020F0502020204030204"/>
              </a:rPr>
              <a:t>The person to first introduce the Poppy to Canada and the Commonwealth was Lieutenant-Colonel John McCrea.</a:t>
            </a:r>
          </a:p>
          <a:p>
            <a:pPr marL="285750" indent="-285750">
              <a:buFont typeface="Wingdings"/>
              <a:buChar char="v"/>
            </a:pPr>
            <a:r>
              <a:rPr lang="en-US" dirty="0">
                <a:cs typeface="Calibri" panose="020F0502020204030204"/>
              </a:rPr>
              <a:t>The idea for the Remembrance Poppy was conceived by Madame Anna Guerin of France, inspired by Lt-Col McCrea's poem (In Flanders Fields);</a:t>
            </a:r>
          </a:p>
          <a:p>
            <a:pPr marL="342900" indent="-342900">
              <a:buAutoNum type="romanLcPeriod"/>
            </a:pPr>
            <a:r>
              <a:rPr lang="en-US" dirty="0">
                <a:cs typeface="Calibri" panose="020F0502020204030204"/>
              </a:rPr>
              <a:t>She created poppies made from fabric to raise funds for a charity she founded to assist in the rebuild the regions of France torn apart by the Great War.</a:t>
            </a:r>
          </a:p>
          <a:p>
            <a:pPr marL="342900" indent="-342900">
              <a:buAutoNum type="romanLcPeriod"/>
            </a:pPr>
            <a:r>
              <a:rPr lang="en-US" dirty="0">
                <a:cs typeface="Calibri" panose="020F0502020204030204"/>
              </a:rPr>
              <a:t>She later presented her concept to France's Allies (including the precursor to The Royal Canadian Legion (The Great War Veterans Association).  </a:t>
            </a:r>
          </a:p>
          <a:p>
            <a:pPr marL="342900" indent="-342900">
              <a:buAutoNum type="romanLcPeriod"/>
            </a:pPr>
            <a:r>
              <a:rPr lang="en-US" dirty="0">
                <a:cs typeface="Calibri" panose="020F0502020204030204"/>
              </a:rPr>
              <a:t>It was officially adopted on the 6th July 1921</a:t>
            </a:r>
          </a:p>
          <a:p>
            <a:pPr marL="342900" indent="-342900">
              <a:buAutoNum type="romanLcPeriod"/>
            </a:pPr>
            <a:endParaRPr lang="en-US" dirty="0">
              <a:cs typeface="Calibri" panose="020F0502020204030204"/>
            </a:endParaRPr>
          </a:p>
        </p:txBody>
      </p:sp>
    </p:spTree>
    <p:extLst>
      <p:ext uri="{BB962C8B-B14F-4D97-AF65-F5344CB8AC3E}">
        <p14:creationId xmlns:p14="http://schemas.microsoft.com/office/powerpoint/2010/main" val="373135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p:cTn id="21"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 calcmode="lin" valueType="num">
                                      <p:cBhvr>
                                        <p:cTn id="28"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 calcmode="lin" valueType="num">
                                      <p:cBhvr>
                                        <p:cTn id="35"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 calcmode="lin" valueType="num">
                                      <p:cBhvr>
                                        <p:cTn id="42"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p:cTn id="49"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7">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BACD7-A13D-6FE5-8697-C2C746B690DA}"/>
              </a:ext>
            </a:extLst>
          </p:cNvPr>
          <p:cNvSpPr>
            <a:spLocks noGrp="1"/>
          </p:cNvSpPr>
          <p:nvPr>
            <p:ph type="title"/>
          </p:nvPr>
        </p:nvSpPr>
        <p:spPr>
          <a:xfrm>
            <a:off x="838200" y="365125"/>
            <a:ext cx="10515600" cy="433466"/>
          </a:xfrm>
        </p:spPr>
        <p:txBody>
          <a:bodyPr>
            <a:noAutofit/>
          </a:bodyPr>
          <a:lstStyle/>
          <a:p>
            <a:r>
              <a:rPr lang="en-US" sz="2800">
                <a:cs typeface="Calibri Light"/>
              </a:rPr>
              <a:t>The Poppy</a:t>
            </a:r>
          </a:p>
        </p:txBody>
      </p:sp>
      <p:pic>
        <p:nvPicPr>
          <p:cNvPr id="6" name="Picture 6" descr="A picture containing red, flower, plant, orange&#10;&#10;Description automatically generated">
            <a:extLst>
              <a:ext uri="{FF2B5EF4-FFF2-40B4-BE49-F238E27FC236}">
                <a16:creationId xmlns:a16="http://schemas.microsoft.com/office/drawing/2014/main" id="{9997E8AC-6C0F-B961-D8B7-92DA04A06C3F}"/>
              </a:ext>
            </a:extLst>
          </p:cNvPr>
          <p:cNvPicPr>
            <a:picLocks noGrp="1" noChangeAspect="1"/>
          </p:cNvPicPr>
          <p:nvPr>
            <p:ph idx="1"/>
          </p:nvPr>
        </p:nvPicPr>
        <p:blipFill>
          <a:blip r:embed="rId2"/>
          <a:stretch>
            <a:fillRect/>
          </a:stretch>
        </p:blipFill>
        <p:spPr>
          <a:xfrm>
            <a:off x="3162529" y="170218"/>
            <a:ext cx="1130910" cy="1130910"/>
          </a:xfrm>
        </p:spPr>
      </p:pic>
      <p:pic>
        <p:nvPicPr>
          <p:cNvPr id="5" name="Picture 4" descr="A picture containing text, clipart&#10;&#10;Description automatically generated">
            <a:extLst>
              <a:ext uri="{FF2B5EF4-FFF2-40B4-BE49-F238E27FC236}">
                <a16:creationId xmlns:a16="http://schemas.microsoft.com/office/drawing/2014/main" id="{A3B406B4-71B1-7574-6D90-5C5D324E830C}"/>
              </a:ext>
            </a:extLst>
          </p:cNvPr>
          <p:cNvPicPr>
            <a:picLocks noChangeAspect="1"/>
          </p:cNvPicPr>
          <p:nvPr/>
        </p:nvPicPr>
        <p:blipFill>
          <a:blip r:embed="rId3"/>
          <a:stretch>
            <a:fillRect/>
          </a:stretch>
        </p:blipFill>
        <p:spPr>
          <a:xfrm>
            <a:off x="10811340" y="111610"/>
            <a:ext cx="1178435" cy="412266"/>
          </a:xfrm>
          <a:prstGeom prst="rect">
            <a:avLst/>
          </a:prstGeom>
        </p:spPr>
      </p:pic>
      <p:sp>
        <p:nvSpPr>
          <p:cNvPr id="7" name="TextBox 6">
            <a:extLst>
              <a:ext uri="{FF2B5EF4-FFF2-40B4-BE49-F238E27FC236}">
                <a16:creationId xmlns:a16="http://schemas.microsoft.com/office/drawing/2014/main" id="{DC4A6048-B526-4802-EB34-E2F6C1C76E88}"/>
              </a:ext>
            </a:extLst>
          </p:cNvPr>
          <p:cNvSpPr txBox="1"/>
          <p:nvPr/>
        </p:nvSpPr>
        <p:spPr>
          <a:xfrm>
            <a:off x="163551" y="1234067"/>
            <a:ext cx="11473442"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cs typeface="Calibri"/>
              </a:rPr>
              <a:t>Today the Poppy is worn each year during the Remembrance period to </a:t>
            </a:r>
            <a:r>
              <a:rPr lang="en-US" dirty="0" err="1">
                <a:cs typeface="Calibri"/>
              </a:rPr>
              <a:t>honour</a:t>
            </a:r>
            <a:r>
              <a:rPr lang="en-US" dirty="0">
                <a:cs typeface="Calibri" panose="020F0502020204030204"/>
              </a:rPr>
              <a:t> Canada's fallen.</a:t>
            </a:r>
          </a:p>
          <a:p>
            <a:pPr marL="285750" indent="-285750">
              <a:buFont typeface="Wingdings"/>
              <a:buChar char="v"/>
            </a:pPr>
            <a:r>
              <a:rPr lang="en-US" dirty="0">
                <a:cs typeface="Calibri" panose="020F0502020204030204"/>
              </a:rPr>
              <a:t>The Legion also encourages the wearing of the Poppy for...</a:t>
            </a:r>
          </a:p>
          <a:p>
            <a:pPr marL="342900" indent="-342900">
              <a:buAutoNum type="romanLcPeriod"/>
            </a:pPr>
            <a:r>
              <a:rPr lang="en-US" dirty="0">
                <a:cs typeface="Calibri" panose="020F0502020204030204"/>
              </a:rPr>
              <a:t>The funeral of a Veteran;</a:t>
            </a:r>
          </a:p>
          <a:p>
            <a:pPr marL="342900" indent="-342900">
              <a:buAutoNum type="romanLcPeriod"/>
            </a:pPr>
            <a:r>
              <a:rPr lang="en-US" dirty="0">
                <a:cs typeface="Calibri" panose="020F0502020204030204"/>
              </a:rPr>
              <a:t>For any commemorative event </a:t>
            </a:r>
            <a:r>
              <a:rPr lang="en-US" dirty="0" err="1">
                <a:cs typeface="Calibri" panose="020F0502020204030204"/>
              </a:rPr>
              <a:t>honouring</a:t>
            </a:r>
            <a:r>
              <a:rPr lang="en-US" dirty="0">
                <a:cs typeface="Calibri" panose="020F0502020204030204"/>
              </a:rPr>
              <a:t> Fallen Veterans</a:t>
            </a:r>
          </a:p>
          <a:p>
            <a:endParaRPr lang="en-US" dirty="0">
              <a:cs typeface="Calibri" panose="020F0502020204030204"/>
            </a:endParaRPr>
          </a:p>
          <a:p>
            <a:pPr marL="342900" indent="-342900">
              <a:buFont typeface="Wingdings"/>
              <a:buChar char="v"/>
            </a:pPr>
            <a:r>
              <a:rPr lang="en-US" dirty="0">
                <a:cs typeface="Calibri" panose="020F0502020204030204"/>
              </a:rPr>
              <a:t>It is not inappropriate to wear a Poppy during other times to commemorate Fallen Veterans, and it is an individual choice as long as its worn appropriately.</a:t>
            </a:r>
          </a:p>
          <a:p>
            <a:pPr marL="342900" indent="-342900">
              <a:buFont typeface="Wingdings"/>
              <a:buChar char="v"/>
            </a:pPr>
            <a:endParaRPr lang="en-US" dirty="0">
              <a:cs typeface="Calibri" panose="020F0502020204030204"/>
            </a:endParaRPr>
          </a:p>
          <a:p>
            <a:pPr marL="342900" indent="-342900">
              <a:buFont typeface="Wingdings"/>
              <a:buChar char="v"/>
            </a:pPr>
            <a:endParaRPr lang="en-US" dirty="0">
              <a:cs typeface="Calibri" panose="020F0502020204030204"/>
            </a:endParaRPr>
          </a:p>
          <a:p>
            <a:pPr marL="342900" indent="-342900">
              <a:buFont typeface="Wingdings"/>
              <a:buChar char="v"/>
            </a:pPr>
            <a:endParaRPr lang="en-US" dirty="0">
              <a:cs typeface="Calibri" panose="020F0502020204030204"/>
            </a:endParaRPr>
          </a:p>
          <a:p>
            <a:r>
              <a:rPr lang="en-US" dirty="0">
                <a:cs typeface="Calibri" panose="020F0502020204030204"/>
              </a:rPr>
              <a:t>Thanks to the millions of Canadians who wear the Legion's lapel Poppy each November, the little red flower has never died, and the memories of those who fell in battle remain.</a:t>
            </a:r>
          </a:p>
          <a:p>
            <a:endParaRPr lang="en-US" dirty="0">
              <a:cs typeface="Calibri" panose="020F0502020204030204"/>
            </a:endParaRPr>
          </a:p>
          <a:p>
            <a:r>
              <a:rPr lang="en-US" dirty="0">
                <a:cs typeface="Calibri" panose="020F0502020204030204"/>
              </a:rPr>
              <a:t>The lapel Poppy is worn...</a:t>
            </a:r>
          </a:p>
          <a:p>
            <a:pPr marL="285750" indent="-285750">
              <a:buFont typeface="Wingdings"/>
              <a:buChar char="§"/>
            </a:pPr>
            <a:r>
              <a:rPr lang="en-US" dirty="0">
                <a:cs typeface="Calibri" panose="020F0502020204030204"/>
              </a:rPr>
              <a:t> on the left lapel immediately above the Legion lapel badge (</a:t>
            </a:r>
            <a:r>
              <a:rPr lang="en-US" dirty="0" err="1">
                <a:cs typeface="Calibri" panose="020F0502020204030204"/>
              </a:rPr>
              <a:t>Bazer</a:t>
            </a:r>
            <a:r>
              <a:rPr lang="en-US" dirty="0">
                <a:cs typeface="Calibri" panose="020F0502020204030204"/>
              </a:rPr>
              <a:t>);</a:t>
            </a:r>
          </a:p>
          <a:p>
            <a:pPr marL="285750" indent="-285750">
              <a:buFont typeface="Wingdings"/>
              <a:buChar char="§"/>
            </a:pPr>
            <a:r>
              <a:rPr lang="en-US" dirty="0">
                <a:cs typeface="Calibri" panose="020F0502020204030204"/>
              </a:rPr>
              <a:t>Immediately above and centered on the shirt badge (Short Sleeve Summer Dress); and</a:t>
            </a:r>
          </a:p>
          <a:p>
            <a:pPr marL="285750" indent="-285750">
              <a:buFont typeface="Wingdings"/>
              <a:buChar char="§"/>
            </a:pPr>
            <a:r>
              <a:rPr lang="en-US" dirty="0">
                <a:cs typeface="Calibri" panose="020F0502020204030204"/>
              </a:rPr>
              <a:t>When faced with inclement weather, the Poppy is worn on the left side of the outer garment close to the heart.</a:t>
            </a:r>
          </a:p>
        </p:txBody>
      </p:sp>
    </p:spTree>
    <p:extLst>
      <p:ext uri="{BB962C8B-B14F-4D97-AF65-F5344CB8AC3E}">
        <p14:creationId xmlns:p14="http://schemas.microsoft.com/office/powerpoint/2010/main" val="357698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 calcmode="lin" valueType="num">
                                      <p:cBhvr>
                                        <p:cTn id="28"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 calcmode="lin" valueType="num">
                                      <p:cBhvr>
                                        <p:cTn id="35"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 calcmode="lin" valueType="num">
                                      <p:cBhvr>
                                        <p:cTn id="42" dur="500" fill="hold"/>
                                        <p:tgtEl>
                                          <p:spTgt spid="7">
                                            <p:txEl>
                                              <p:pRg st="9" end="9"/>
                                            </p:txEl>
                                          </p:spTgt>
                                        </p:tgtEl>
                                        <p:attrNameLst>
                                          <p:attrName>ppt_w</p:attrName>
                                        </p:attrNameLst>
                                      </p:cBhvr>
                                      <p:tavLst>
                                        <p:tav tm="0">
                                          <p:val>
                                            <p:fltVal val="0"/>
                                          </p:val>
                                        </p:tav>
                                        <p:tav tm="100000">
                                          <p:val>
                                            <p:strVal val="#ppt_w"/>
                                          </p:val>
                                        </p:tav>
                                      </p:tavLst>
                                    </p:anim>
                                    <p:anim calcmode="lin" valueType="num">
                                      <p:cBhvr>
                                        <p:cTn id="43" dur="500" fill="hold"/>
                                        <p:tgtEl>
                                          <p:spTgt spid="7">
                                            <p:txEl>
                                              <p:pRg st="9" end="9"/>
                                            </p:txEl>
                                          </p:spTgt>
                                        </p:tgtEl>
                                        <p:attrNameLst>
                                          <p:attrName>ppt_h</p:attrName>
                                        </p:attrNameLst>
                                      </p:cBhvr>
                                      <p:tavLst>
                                        <p:tav tm="0">
                                          <p:val>
                                            <p:fltVal val="0"/>
                                          </p:val>
                                        </p:tav>
                                        <p:tav tm="100000">
                                          <p:val>
                                            <p:strVal val="#ppt_h"/>
                                          </p:val>
                                        </p:tav>
                                      </p:tavLst>
                                    </p:anim>
                                    <p:animEffect transition="in" filter="fade">
                                      <p:cBhvr>
                                        <p:cTn id="44" dur="500"/>
                                        <p:tgtEl>
                                          <p:spTgt spid="7">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7">
                                            <p:txEl>
                                              <p:pRg st="11" end="11"/>
                                            </p:txEl>
                                          </p:spTgt>
                                        </p:tgtEl>
                                        <p:attrNameLst>
                                          <p:attrName>style.visibility</p:attrName>
                                        </p:attrNameLst>
                                      </p:cBhvr>
                                      <p:to>
                                        <p:strVal val="visible"/>
                                      </p:to>
                                    </p:set>
                                    <p:anim calcmode="lin" valueType="num">
                                      <p:cBhvr>
                                        <p:cTn id="49" dur="500" fill="hold"/>
                                        <p:tgtEl>
                                          <p:spTgt spid="7">
                                            <p:txEl>
                                              <p:pRg st="11" end="11"/>
                                            </p:txEl>
                                          </p:spTgt>
                                        </p:tgtEl>
                                        <p:attrNameLst>
                                          <p:attrName>ppt_w</p:attrName>
                                        </p:attrNameLst>
                                      </p:cBhvr>
                                      <p:tavLst>
                                        <p:tav tm="0">
                                          <p:val>
                                            <p:fltVal val="0"/>
                                          </p:val>
                                        </p:tav>
                                        <p:tav tm="100000">
                                          <p:val>
                                            <p:strVal val="#ppt_w"/>
                                          </p:val>
                                        </p:tav>
                                      </p:tavLst>
                                    </p:anim>
                                    <p:anim calcmode="lin" valueType="num">
                                      <p:cBhvr>
                                        <p:cTn id="50" dur="500" fill="hold"/>
                                        <p:tgtEl>
                                          <p:spTgt spid="7">
                                            <p:txEl>
                                              <p:pRg st="11" end="11"/>
                                            </p:txEl>
                                          </p:spTgt>
                                        </p:tgtEl>
                                        <p:attrNameLst>
                                          <p:attrName>ppt_h</p:attrName>
                                        </p:attrNameLst>
                                      </p:cBhvr>
                                      <p:tavLst>
                                        <p:tav tm="0">
                                          <p:val>
                                            <p:fltVal val="0"/>
                                          </p:val>
                                        </p:tav>
                                        <p:tav tm="100000">
                                          <p:val>
                                            <p:strVal val="#ppt_h"/>
                                          </p:val>
                                        </p:tav>
                                      </p:tavLst>
                                    </p:anim>
                                    <p:animEffect transition="in" filter="fade">
                                      <p:cBhvr>
                                        <p:cTn id="51" dur="500"/>
                                        <p:tgtEl>
                                          <p:spTgt spid="7">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
                                            <p:txEl>
                                              <p:pRg st="12" end="12"/>
                                            </p:txEl>
                                          </p:spTgt>
                                        </p:tgtEl>
                                        <p:attrNameLst>
                                          <p:attrName>style.visibility</p:attrName>
                                        </p:attrNameLst>
                                      </p:cBhvr>
                                      <p:to>
                                        <p:strVal val="visible"/>
                                      </p:to>
                                    </p:set>
                                    <p:anim calcmode="lin" valueType="num">
                                      <p:cBhvr>
                                        <p:cTn id="56" dur="500" fill="hold"/>
                                        <p:tgtEl>
                                          <p:spTgt spid="7">
                                            <p:txEl>
                                              <p:pRg st="12" end="12"/>
                                            </p:txEl>
                                          </p:spTgt>
                                        </p:tgtEl>
                                        <p:attrNameLst>
                                          <p:attrName>ppt_w</p:attrName>
                                        </p:attrNameLst>
                                      </p:cBhvr>
                                      <p:tavLst>
                                        <p:tav tm="0">
                                          <p:val>
                                            <p:fltVal val="0"/>
                                          </p:val>
                                        </p:tav>
                                        <p:tav tm="100000">
                                          <p:val>
                                            <p:strVal val="#ppt_w"/>
                                          </p:val>
                                        </p:tav>
                                      </p:tavLst>
                                    </p:anim>
                                    <p:anim calcmode="lin" valueType="num">
                                      <p:cBhvr>
                                        <p:cTn id="57" dur="500" fill="hold"/>
                                        <p:tgtEl>
                                          <p:spTgt spid="7">
                                            <p:txEl>
                                              <p:pRg st="12" end="12"/>
                                            </p:txEl>
                                          </p:spTgt>
                                        </p:tgtEl>
                                        <p:attrNameLst>
                                          <p:attrName>ppt_h</p:attrName>
                                        </p:attrNameLst>
                                      </p:cBhvr>
                                      <p:tavLst>
                                        <p:tav tm="0">
                                          <p:val>
                                            <p:fltVal val="0"/>
                                          </p:val>
                                        </p:tav>
                                        <p:tav tm="100000">
                                          <p:val>
                                            <p:strVal val="#ppt_h"/>
                                          </p:val>
                                        </p:tav>
                                      </p:tavLst>
                                    </p:anim>
                                    <p:animEffect transition="in" filter="fade">
                                      <p:cBhvr>
                                        <p:cTn id="58" dur="500"/>
                                        <p:tgtEl>
                                          <p:spTgt spid="7">
                                            <p:txEl>
                                              <p:pRg st="12" end="1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7">
                                            <p:txEl>
                                              <p:pRg st="13" end="13"/>
                                            </p:txEl>
                                          </p:spTgt>
                                        </p:tgtEl>
                                        <p:attrNameLst>
                                          <p:attrName>style.visibility</p:attrName>
                                        </p:attrNameLst>
                                      </p:cBhvr>
                                      <p:to>
                                        <p:strVal val="visible"/>
                                      </p:to>
                                    </p:set>
                                    <p:anim calcmode="lin" valueType="num">
                                      <p:cBhvr>
                                        <p:cTn id="63" dur="500" fill="hold"/>
                                        <p:tgtEl>
                                          <p:spTgt spid="7">
                                            <p:txEl>
                                              <p:pRg st="13" end="13"/>
                                            </p:txEl>
                                          </p:spTgt>
                                        </p:tgtEl>
                                        <p:attrNameLst>
                                          <p:attrName>ppt_w</p:attrName>
                                        </p:attrNameLst>
                                      </p:cBhvr>
                                      <p:tavLst>
                                        <p:tav tm="0">
                                          <p:val>
                                            <p:fltVal val="0"/>
                                          </p:val>
                                        </p:tav>
                                        <p:tav tm="100000">
                                          <p:val>
                                            <p:strVal val="#ppt_w"/>
                                          </p:val>
                                        </p:tav>
                                      </p:tavLst>
                                    </p:anim>
                                    <p:anim calcmode="lin" valueType="num">
                                      <p:cBhvr>
                                        <p:cTn id="64" dur="500" fill="hold"/>
                                        <p:tgtEl>
                                          <p:spTgt spid="7">
                                            <p:txEl>
                                              <p:pRg st="13" end="13"/>
                                            </p:txEl>
                                          </p:spTgt>
                                        </p:tgtEl>
                                        <p:attrNameLst>
                                          <p:attrName>ppt_h</p:attrName>
                                        </p:attrNameLst>
                                      </p:cBhvr>
                                      <p:tavLst>
                                        <p:tav tm="0">
                                          <p:val>
                                            <p:fltVal val="0"/>
                                          </p:val>
                                        </p:tav>
                                        <p:tav tm="100000">
                                          <p:val>
                                            <p:strVal val="#ppt_h"/>
                                          </p:val>
                                        </p:tav>
                                      </p:tavLst>
                                    </p:anim>
                                    <p:animEffect transition="in" filter="fade">
                                      <p:cBhvr>
                                        <p:cTn id="65" dur="500"/>
                                        <p:tgtEl>
                                          <p:spTgt spid="7">
                                            <p:txEl>
                                              <p:pRg st="13" end="1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7">
                                            <p:txEl>
                                              <p:pRg st="14" end="14"/>
                                            </p:txEl>
                                          </p:spTgt>
                                        </p:tgtEl>
                                        <p:attrNameLst>
                                          <p:attrName>style.visibility</p:attrName>
                                        </p:attrNameLst>
                                      </p:cBhvr>
                                      <p:to>
                                        <p:strVal val="visible"/>
                                      </p:to>
                                    </p:set>
                                    <p:anim calcmode="lin" valueType="num">
                                      <p:cBhvr>
                                        <p:cTn id="70" dur="500" fill="hold"/>
                                        <p:tgtEl>
                                          <p:spTgt spid="7">
                                            <p:txEl>
                                              <p:pRg st="14" end="14"/>
                                            </p:txEl>
                                          </p:spTgt>
                                        </p:tgtEl>
                                        <p:attrNameLst>
                                          <p:attrName>ppt_w</p:attrName>
                                        </p:attrNameLst>
                                      </p:cBhvr>
                                      <p:tavLst>
                                        <p:tav tm="0">
                                          <p:val>
                                            <p:fltVal val="0"/>
                                          </p:val>
                                        </p:tav>
                                        <p:tav tm="100000">
                                          <p:val>
                                            <p:strVal val="#ppt_w"/>
                                          </p:val>
                                        </p:tav>
                                      </p:tavLst>
                                    </p:anim>
                                    <p:anim calcmode="lin" valueType="num">
                                      <p:cBhvr>
                                        <p:cTn id="71" dur="500" fill="hold"/>
                                        <p:tgtEl>
                                          <p:spTgt spid="7">
                                            <p:txEl>
                                              <p:pRg st="14" end="14"/>
                                            </p:txEl>
                                          </p:spTgt>
                                        </p:tgtEl>
                                        <p:attrNameLst>
                                          <p:attrName>ppt_h</p:attrName>
                                        </p:attrNameLst>
                                      </p:cBhvr>
                                      <p:tavLst>
                                        <p:tav tm="0">
                                          <p:val>
                                            <p:fltVal val="0"/>
                                          </p:val>
                                        </p:tav>
                                        <p:tav tm="100000">
                                          <p:val>
                                            <p:strVal val="#ppt_h"/>
                                          </p:val>
                                        </p:tav>
                                      </p:tavLst>
                                    </p:anim>
                                    <p:animEffect transition="in" filter="fade">
                                      <p:cBhvr>
                                        <p:cTn id="72" dur="500"/>
                                        <p:tgtEl>
                                          <p:spTgt spid="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9379E-C434-AFBC-1F11-F26B9F59CE99}"/>
              </a:ext>
            </a:extLst>
          </p:cNvPr>
          <p:cNvSpPr>
            <a:spLocks noGrp="1"/>
          </p:cNvSpPr>
          <p:nvPr>
            <p:ph type="title"/>
          </p:nvPr>
        </p:nvSpPr>
        <p:spPr/>
        <p:txBody>
          <a:bodyPr/>
          <a:lstStyle/>
          <a:p>
            <a:r>
              <a:rPr lang="en-US">
                <a:ea typeface="+mj-lt"/>
                <a:cs typeface="+mj-lt"/>
              </a:rPr>
              <a:t>The Red Maple Leaf </a:t>
            </a:r>
            <a:endParaRPr lang="en-US"/>
          </a:p>
        </p:txBody>
      </p:sp>
      <p:sp>
        <p:nvSpPr>
          <p:cNvPr id="3" name="Content Placeholder 2">
            <a:extLst>
              <a:ext uri="{FF2B5EF4-FFF2-40B4-BE49-F238E27FC236}">
                <a16:creationId xmlns:a16="http://schemas.microsoft.com/office/drawing/2014/main" id="{58AA97FC-3467-ACD8-2D53-87C4B6A48851}"/>
              </a:ext>
            </a:extLst>
          </p:cNvPr>
          <p:cNvSpPr>
            <a:spLocks noGrp="1"/>
          </p:cNvSpPr>
          <p:nvPr>
            <p:ph idx="1"/>
          </p:nvPr>
        </p:nvSpPr>
        <p:spPr>
          <a:xfrm>
            <a:off x="838200" y="2230739"/>
            <a:ext cx="10515600" cy="4351338"/>
          </a:xfrm>
        </p:spPr>
        <p:txBody>
          <a:bodyPr vert="horz" lIns="91440" tIns="45720" rIns="91440" bIns="45720" rtlCol="0" anchor="t">
            <a:normAutofit/>
          </a:bodyPr>
          <a:lstStyle/>
          <a:p>
            <a:r>
              <a:rPr lang="en-US">
                <a:ea typeface="+mn-lt"/>
                <a:cs typeface="+mn-lt"/>
              </a:rPr>
              <a:t>The Red Maple Leaf may be worn during the Legion Tribute at the funerals of Ladies Auxiliary members and Legion members who were not veterans or ordinary members. </a:t>
            </a:r>
            <a:endParaRPr lang="en-US"/>
          </a:p>
          <a:p>
            <a:r>
              <a:rPr lang="en-US">
                <a:ea typeface="+mn-lt"/>
                <a:cs typeface="+mn-lt"/>
              </a:rPr>
              <a:t>The Red Maple Leaf is worn in the same manner as the Lapel Poppy. This is the only occasion where the Red Maple Leaf is authorized to be worn or utilized.</a:t>
            </a:r>
            <a:endParaRPr lang="en-US">
              <a:cs typeface="Calibri" panose="020F0502020204030204"/>
            </a:endParaRPr>
          </a:p>
          <a:p>
            <a:endParaRPr lang="en-US"/>
          </a:p>
          <a:p>
            <a:endParaRPr lang="en-US"/>
          </a:p>
          <a:p>
            <a:endParaRPr lang="en-US">
              <a:cs typeface="Calibri"/>
            </a:endParaRPr>
          </a:p>
        </p:txBody>
      </p:sp>
      <p:pic>
        <p:nvPicPr>
          <p:cNvPr id="7" name="Picture 6" descr="A picture containing text, tree, plant, gear&#10;&#10;Description automatically generated">
            <a:extLst>
              <a:ext uri="{FF2B5EF4-FFF2-40B4-BE49-F238E27FC236}">
                <a16:creationId xmlns:a16="http://schemas.microsoft.com/office/drawing/2014/main" id="{41ECE2E2-E342-5AAC-004E-C84E5DED6530}"/>
              </a:ext>
            </a:extLst>
          </p:cNvPr>
          <p:cNvPicPr>
            <a:picLocks noChangeAspect="1"/>
          </p:cNvPicPr>
          <p:nvPr/>
        </p:nvPicPr>
        <p:blipFill>
          <a:blip r:embed="rId2"/>
          <a:stretch>
            <a:fillRect/>
          </a:stretch>
        </p:blipFill>
        <p:spPr>
          <a:xfrm>
            <a:off x="5829138" y="744696"/>
            <a:ext cx="1016656" cy="1153001"/>
          </a:xfrm>
          <a:prstGeom prst="rect">
            <a:avLst/>
          </a:prstGeom>
        </p:spPr>
      </p:pic>
      <p:pic>
        <p:nvPicPr>
          <p:cNvPr id="9" name="Picture 8" descr="A picture containing text, clipart&#10;&#10;Description automatically generated">
            <a:extLst>
              <a:ext uri="{FF2B5EF4-FFF2-40B4-BE49-F238E27FC236}">
                <a16:creationId xmlns:a16="http://schemas.microsoft.com/office/drawing/2014/main" id="{E0C53DE1-08EA-7134-B014-51144B55F114}"/>
              </a:ext>
            </a:extLst>
          </p:cNvPr>
          <p:cNvPicPr>
            <a:picLocks noChangeAspect="1"/>
          </p:cNvPicPr>
          <p:nvPr/>
        </p:nvPicPr>
        <p:blipFill>
          <a:blip r:embed="rId3"/>
          <a:stretch>
            <a:fillRect/>
          </a:stretch>
        </p:blipFill>
        <p:spPr>
          <a:xfrm>
            <a:off x="10194024" y="285230"/>
            <a:ext cx="1737878" cy="605177"/>
          </a:xfrm>
          <a:prstGeom prst="rect">
            <a:avLst/>
          </a:prstGeom>
        </p:spPr>
      </p:pic>
    </p:spTree>
    <p:extLst>
      <p:ext uri="{BB962C8B-B14F-4D97-AF65-F5344CB8AC3E}">
        <p14:creationId xmlns:p14="http://schemas.microsoft.com/office/powerpoint/2010/main" val="294622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D77A-1E8C-0459-105F-E5ECCA08F184}"/>
              </a:ext>
            </a:extLst>
          </p:cNvPr>
          <p:cNvSpPr>
            <a:spLocks noGrp="1"/>
          </p:cNvSpPr>
          <p:nvPr>
            <p:ph type="title"/>
          </p:nvPr>
        </p:nvSpPr>
        <p:spPr>
          <a:xfrm>
            <a:off x="258336" y="238745"/>
            <a:ext cx="3687338" cy="671359"/>
          </a:xfrm>
        </p:spPr>
        <p:txBody>
          <a:bodyPr>
            <a:normAutofit fontScale="90000"/>
          </a:bodyPr>
          <a:lstStyle/>
          <a:p>
            <a:r>
              <a:rPr lang="en-US">
                <a:cs typeface="Calibri Light"/>
              </a:rPr>
              <a:t>Legion Emblems</a:t>
            </a:r>
            <a:endParaRPr lang="en-US"/>
          </a:p>
        </p:txBody>
      </p:sp>
      <p:sp>
        <p:nvSpPr>
          <p:cNvPr id="3" name="Content Placeholder 2">
            <a:extLst>
              <a:ext uri="{FF2B5EF4-FFF2-40B4-BE49-F238E27FC236}">
                <a16:creationId xmlns:a16="http://schemas.microsoft.com/office/drawing/2014/main" id="{7AE647AE-DE0B-9F66-81C2-C2DCDAA51C28}"/>
              </a:ext>
            </a:extLst>
          </p:cNvPr>
          <p:cNvSpPr>
            <a:spLocks noGrp="1"/>
          </p:cNvSpPr>
          <p:nvPr>
            <p:ph idx="1"/>
          </p:nvPr>
        </p:nvSpPr>
        <p:spPr>
          <a:xfrm>
            <a:off x="258337" y="1171420"/>
            <a:ext cx="10515600" cy="4351338"/>
          </a:xfrm>
        </p:spPr>
        <p:txBody>
          <a:bodyPr vert="horz" lIns="91440" tIns="45720" rIns="91440" bIns="45720" rtlCol="0" anchor="t">
            <a:normAutofit/>
          </a:bodyPr>
          <a:lstStyle/>
          <a:p>
            <a:pPr>
              <a:buFont typeface="Wingdings" panose="020B0604020202020204" pitchFamily="34" charset="0"/>
              <a:buChar char="v"/>
            </a:pPr>
            <a:r>
              <a:rPr lang="en-US" sz="2400">
                <a:cs typeface="Calibri" panose="020F0502020204030204"/>
              </a:rPr>
              <a:t>The Canadian Red Ensign -</a:t>
            </a:r>
          </a:p>
          <a:p>
            <a:pPr marL="0" indent="0">
              <a:buNone/>
            </a:pPr>
            <a:r>
              <a:rPr lang="en-US" sz="2400">
                <a:cs typeface="Calibri" panose="020F0502020204030204"/>
              </a:rPr>
              <a:t>The 1922 t0 1957 version flew over Canada during WWII, the Korean War, the reigns of King George V, King George VI, and the Coronation of Her Majesty Queen Elizabeth II.</a:t>
            </a:r>
          </a:p>
          <a:p>
            <a:pPr marL="0" indent="0">
              <a:buNone/>
            </a:pPr>
            <a:endParaRPr lang="en-US" sz="2400">
              <a:cs typeface="Calibri" panose="020F0502020204030204"/>
            </a:endParaRPr>
          </a:p>
          <a:p>
            <a:pPr>
              <a:buFont typeface="Wingdings" panose="020B0604020202020204" pitchFamily="34" charset="0"/>
              <a:buChar char="v"/>
            </a:pPr>
            <a:r>
              <a:rPr lang="en-US" sz="2400">
                <a:cs typeface="Calibri" panose="020F0502020204030204"/>
              </a:rPr>
              <a:t>The Royal Union Flag -</a:t>
            </a:r>
          </a:p>
          <a:p>
            <a:pPr marL="0" indent="0">
              <a:buNone/>
            </a:pPr>
            <a:r>
              <a:rPr lang="en-US" sz="2400">
                <a:cs typeface="Calibri" panose="020F0502020204030204"/>
              </a:rPr>
              <a:t>More commonly known as the Union Jack.  It is a symbol of Canada's membership in the Commonwealth of Nations and of her allegiance to the Crown and our affiliation with the Royal Commonwealth Ex-Services League (RCEL).</a:t>
            </a:r>
          </a:p>
          <a:p>
            <a:pPr marL="0" indent="0">
              <a:buNone/>
            </a:pPr>
            <a:endParaRPr lang="en-US" sz="1600">
              <a:cs typeface="Calibri" panose="020F0502020204030204"/>
            </a:endParaRPr>
          </a:p>
          <a:p>
            <a:pPr>
              <a:buFont typeface="Wingdings" panose="020B0604020202020204" pitchFamily="34" charset="0"/>
              <a:buChar char="v"/>
            </a:pPr>
            <a:endParaRPr lang="en-US" sz="1600">
              <a:cs typeface="Calibri" panose="020F0502020204030204"/>
            </a:endParaRPr>
          </a:p>
          <a:p>
            <a:pPr marL="0" indent="0">
              <a:buNone/>
            </a:pPr>
            <a:endParaRPr lang="en-US" sz="1600">
              <a:cs typeface="Calibri" panose="020F0502020204030204"/>
            </a:endParaRPr>
          </a:p>
          <a:p>
            <a:pPr>
              <a:buFont typeface="Wingdings" panose="020B0604020202020204" pitchFamily="34" charset="0"/>
              <a:buChar char="v"/>
            </a:pPr>
            <a:endParaRPr lang="en-US" sz="1600">
              <a:cs typeface="Calibri" panose="020F0502020204030204"/>
            </a:endParaRPr>
          </a:p>
        </p:txBody>
      </p:sp>
      <p:pic>
        <p:nvPicPr>
          <p:cNvPr id="5" name="Picture 4" descr="A picture containing text, clipart&#10;&#10;Description automatically generated">
            <a:extLst>
              <a:ext uri="{FF2B5EF4-FFF2-40B4-BE49-F238E27FC236}">
                <a16:creationId xmlns:a16="http://schemas.microsoft.com/office/drawing/2014/main" id="{64539855-3351-E1B9-89BB-C5B0D4613F81}"/>
              </a:ext>
            </a:extLst>
          </p:cNvPr>
          <p:cNvPicPr>
            <a:picLocks noChangeAspect="1"/>
          </p:cNvPicPr>
          <p:nvPr/>
        </p:nvPicPr>
        <p:blipFill>
          <a:blip r:embed="rId2"/>
          <a:stretch>
            <a:fillRect/>
          </a:stretch>
        </p:blipFill>
        <p:spPr>
          <a:xfrm>
            <a:off x="10473746" y="111610"/>
            <a:ext cx="1516029" cy="528012"/>
          </a:xfrm>
          <a:prstGeom prst="rect">
            <a:avLst/>
          </a:prstGeom>
        </p:spPr>
      </p:pic>
    </p:spTree>
    <p:extLst>
      <p:ext uri="{BB962C8B-B14F-4D97-AF65-F5344CB8AC3E}">
        <p14:creationId xmlns:p14="http://schemas.microsoft.com/office/powerpoint/2010/main" val="169095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47CC-2610-0401-5F15-A916D8B29902}"/>
              </a:ext>
            </a:extLst>
          </p:cNvPr>
          <p:cNvSpPr>
            <a:spLocks noGrp="1"/>
          </p:cNvSpPr>
          <p:nvPr>
            <p:ph type="title"/>
          </p:nvPr>
        </p:nvSpPr>
        <p:spPr/>
        <p:txBody>
          <a:bodyPr>
            <a:normAutofit/>
          </a:bodyPr>
          <a:lstStyle/>
          <a:p>
            <a:pPr>
              <a:lnSpc>
                <a:spcPct val="100000"/>
              </a:lnSpc>
              <a:spcBef>
                <a:spcPts val="0"/>
              </a:spcBef>
            </a:pPr>
            <a:endParaRPr lang="en-US">
              <a:ea typeface="+mj-lt"/>
              <a:cs typeface="+mj-lt"/>
            </a:endParaRPr>
          </a:p>
          <a:p>
            <a:pPr>
              <a:lnSpc>
                <a:spcPct val="100000"/>
              </a:lnSpc>
              <a:spcBef>
                <a:spcPts val="0"/>
              </a:spcBef>
            </a:pPr>
            <a:endParaRPr lang="en-US">
              <a:cs typeface="Calibri Light" panose="020F0302020204030204"/>
            </a:endParaRPr>
          </a:p>
        </p:txBody>
      </p:sp>
      <p:sp>
        <p:nvSpPr>
          <p:cNvPr id="3" name="Content Placeholder 2">
            <a:extLst>
              <a:ext uri="{FF2B5EF4-FFF2-40B4-BE49-F238E27FC236}">
                <a16:creationId xmlns:a16="http://schemas.microsoft.com/office/drawing/2014/main" id="{0678A118-CB1B-AB6A-9B1D-88FA68DED4F5}"/>
              </a:ext>
            </a:extLst>
          </p:cNvPr>
          <p:cNvSpPr>
            <a:spLocks noGrp="1"/>
          </p:cNvSpPr>
          <p:nvPr>
            <p:ph idx="1"/>
          </p:nvPr>
        </p:nvSpPr>
        <p:spPr>
          <a:xfrm>
            <a:off x="69012" y="948606"/>
            <a:ext cx="10515600" cy="4351338"/>
          </a:xfrm>
        </p:spPr>
        <p:txBody>
          <a:bodyPr vert="horz" lIns="91440" tIns="45720" rIns="91440" bIns="45720" rtlCol="0" anchor="t">
            <a:normAutofit/>
          </a:bodyPr>
          <a:lstStyle/>
          <a:p>
            <a:pPr>
              <a:buFont typeface="Wingdings,Sans-Serif" panose="020B0604020202020204" pitchFamily="34" charset="0"/>
              <a:buChar char="v"/>
            </a:pPr>
            <a:r>
              <a:rPr lang="en-US">
                <a:ea typeface="+mn-lt"/>
                <a:cs typeface="+mn-lt"/>
              </a:rPr>
              <a:t>The Legion Banner -</a:t>
            </a:r>
          </a:p>
          <a:p>
            <a:pPr marL="0" indent="0">
              <a:buNone/>
            </a:pPr>
            <a:r>
              <a:rPr lang="en-US">
                <a:ea typeface="+mn-lt"/>
                <a:cs typeface="+mn-lt"/>
              </a:rPr>
              <a:t>The blood red poppy of Flanders is immortalized as an emblem of sacrifice and Remembrance </a:t>
            </a:r>
            <a:r>
              <a:rPr lang="en-US" err="1">
                <a:ea typeface="+mn-lt"/>
                <a:cs typeface="+mn-lt"/>
              </a:rPr>
              <a:t>honouring</a:t>
            </a:r>
            <a:r>
              <a:rPr lang="en-US">
                <a:ea typeface="+mn-lt"/>
                <a:cs typeface="+mn-lt"/>
              </a:rPr>
              <a:t> the thousands who have laid down their lives for those ideals which we, as Canadians, cherish.</a:t>
            </a:r>
          </a:p>
          <a:p>
            <a:endParaRPr lang="en-US">
              <a:ea typeface="+mn-lt"/>
              <a:cs typeface="+mn-lt"/>
            </a:endParaRPr>
          </a:p>
          <a:p>
            <a:pPr>
              <a:buFont typeface="Wingdings,Sans-Serif" panose="020B0604020202020204" pitchFamily="34" charset="0"/>
              <a:buChar char="v"/>
            </a:pPr>
            <a:r>
              <a:rPr lang="en-US">
                <a:ea typeface="+mn-lt"/>
                <a:cs typeface="+mn-lt"/>
              </a:rPr>
              <a:t>The Torch -</a:t>
            </a:r>
          </a:p>
          <a:p>
            <a:pPr marL="0" indent="0">
              <a:buNone/>
            </a:pPr>
            <a:r>
              <a:rPr lang="en-US">
                <a:ea typeface="+mn-lt"/>
                <a:cs typeface="+mn-lt"/>
              </a:rPr>
              <a:t>Is symbolic of justice, </a:t>
            </a:r>
            <a:r>
              <a:rPr lang="en-US" err="1">
                <a:ea typeface="+mn-lt"/>
                <a:cs typeface="+mn-lt"/>
              </a:rPr>
              <a:t>honour</a:t>
            </a:r>
            <a:r>
              <a:rPr lang="en-US">
                <a:ea typeface="+mn-lt"/>
                <a:cs typeface="+mn-lt"/>
              </a:rPr>
              <a:t>, and freedom for which our comrades fought and died. We who are left must pledge ourselves to hold it high lest we break faith with those who have died.</a:t>
            </a:r>
            <a:endParaRPr lang="en-US">
              <a:cs typeface="Calibri" panose="020F0502020204030204"/>
            </a:endParaRPr>
          </a:p>
        </p:txBody>
      </p:sp>
      <p:pic>
        <p:nvPicPr>
          <p:cNvPr id="5" name="Picture 4" descr="A picture containing text, clipart&#10;&#10;Description automatically generated">
            <a:extLst>
              <a:ext uri="{FF2B5EF4-FFF2-40B4-BE49-F238E27FC236}">
                <a16:creationId xmlns:a16="http://schemas.microsoft.com/office/drawing/2014/main" id="{8089D626-ADB6-D616-DC70-84D9D25CCC24}"/>
              </a:ext>
            </a:extLst>
          </p:cNvPr>
          <p:cNvPicPr>
            <a:picLocks noChangeAspect="1"/>
          </p:cNvPicPr>
          <p:nvPr/>
        </p:nvPicPr>
        <p:blipFill>
          <a:blip r:embed="rId2"/>
          <a:stretch>
            <a:fillRect/>
          </a:stretch>
        </p:blipFill>
        <p:spPr>
          <a:xfrm>
            <a:off x="10473746" y="111610"/>
            <a:ext cx="1516029" cy="528012"/>
          </a:xfrm>
          <a:prstGeom prst="rect">
            <a:avLst/>
          </a:prstGeom>
        </p:spPr>
      </p:pic>
      <p:sp>
        <p:nvSpPr>
          <p:cNvPr id="8" name="TextBox 7">
            <a:extLst>
              <a:ext uri="{FF2B5EF4-FFF2-40B4-BE49-F238E27FC236}">
                <a16:creationId xmlns:a16="http://schemas.microsoft.com/office/drawing/2014/main" id="{EBF935DA-6ACF-C467-C946-88199E4D28BF}"/>
              </a:ext>
            </a:extLst>
          </p:cNvPr>
          <p:cNvSpPr txBox="1"/>
          <p:nvPr/>
        </p:nvSpPr>
        <p:spPr>
          <a:xfrm>
            <a:off x="2587624" y="836083"/>
            <a:ext cx="180975" cy="3619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9" name="TextBox 8">
            <a:extLst>
              <a:ext uri="{FF2B5EF4-FFF2-40B4-BE49-F238E27FC236}">
                <a16:creationId xmlns:a16="http://schemas.microsoft.com/office/drawing/2014/main" id="{F83105DE-F2D1-F2AE-2E93-D5B295B99755}"/>
              </a:ext>
            </a:extLst>
          </p:cNvPr>
          <p:cNvSpPr txBox="1"/>
          <p:nvPr/>
        </p:nvSpPr>
        <p:spPr>
          <a:xfrm>
            <a:off x="111624" y="197489"/>
            <a:ext cx="341588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ea typeface="+mn-lt"/>
                <a:cs typeface="+mn-lt"/>
              </a:rPr>
              <a:t>Legion Emblems</a:t>
            </a:r>
            <a:r>
              <a:rPr lang="en-US">
                <a:ea typeface="+mn-lt"/>
                <a:cs typeface="+mn-lt"/>
              </a:rPr>
              <a:t> (Cont'd)</a:t>
            </a:r>
            <a:endParaRPr lang="en-US"/>
          </a:p>
        </p:txBody>
      </p:sp>
    </p:spTree>
    <p:extLst>
      <p:ext uri="{BB962C8B-B14F-4D97-AF65-F5344CB8AC3E}">
        <p14:creationId xmlns:p14="http://schemas.microsoft.com/office/powerpoint/2010/main" val="137392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00C59-D4C7-386E-DCDD-F187D7C61DB8}"/>
              </a:ext>
            </a:extLst>
          </p:cNvPr>
          <p:cNvSpPr>
            <a:spLocks noGrp="1"/>
          </p:cNvSpPr>
          <p:nvPr>
            <p:ph type="title"/>
          </p:nvPr>
        </p:nvSpPr>
        <p:spPr>
          <a:xfrm flipH="1">
            <a:off x="316585" y="112364"/>
            <a:ext cx="5532229" cy="1341656"/>
          </a:xfrm>
        </p:spPr>
        <p:txBody>
          <a:bodyPr>
            <a:normAutofit/>
          </a:bodyPr>
          <a:lstStyle/>
          <a:p>
            <a:r>
              <a:rPr lang="en-US">
                <a:ea typeface="+mj-lt"/>
                <a:cs typeface="+mj-lt"/>
              </a:rPr>
              <a:t>Our Badge </a:t>
            </a:r>
            <a:endParaRPr lang="en-US" sz="2000">
              <a:cs typeface="Calibri Light" panose="020F0302020204030204"/>
            </a:endParaRPr>
          </a:p>
        </p:txBody>
      </p:sp>
      <p:sp>
        <p:nvSpPr>
          <p:cNvPr id="3" name="Content Placeholder 2">
            <a:extLst>
              <a:ext uri="{FF2B5EF4-FFF2-40B4-BE49-F238E27FC236}">
                <a16:creationId xmlns:a16="http://schemas.microsoft.com/office/drawing/2014/main" id="{3A0A2749-CFFC-04B2-124C-5A0774DD644E}"/>
              </a:ext>
            </a:extLst>
          </p:cNvPr>
          <p:cNvSpPr>
            <a:spLocks noGrp="1"/>
          </p:cNvSpPr>
          <p:nvPr>
            <p:ph idx="1"/>
          </p:nvPr>
        </p:nvSpPr>
        <p:spPr>
          <a:xfrm rot="10800000" flipH="1" flipV="1">
            <a:off x="4794677" y="6382939"/>
            <a:ext cx="6750626" cy="354713"/>
          </a:xfrm>
        </p:spPr>
        <p:txBody>
          <a:bodyPr vert="horz" lIns="91440" tIns="45720" rIns="91440" bIns="45720" rtlCol="0" anchor="t">
            <a:normAutofit fontScale="47500" lnSpcReduction="20000"/>
          </a:bodyPr>
          <a:lstStyle/>
          <a:p>
            <a:pPr marL="0" indent="0">
              <a:buNone/>
            </a:pPr>
            <a:r>
              <a:rPr lang="en-US">
                <a:ea typeface="+mn-lt"/>
                <a:cs typeface="+mn-lt"/>
              </a:rPr>
              <a:t>- Is a symbolic badge.  It was approved by the Sovereign.  It is to be worn </a:t>
            </a:r>
            <a:r>
              <a:rPr lang="en-US" err="1">
                <a:ea typeface="+mn-lt"/>
                <a:cs typeface="+mn-lt"/>
              </a:rPr>
              <a:t>honourably</a:t>
            </a:r>
            <a:r>
              <a:rPr lang="en-US">
                <a:ea typeface="+mn-lt"/>
                <a:cs typeface="+mn-lt"/>
              </a:rPr>
              <a:t> and proudly.</a:t>
            </a:r>
            <a:endParaRPr lang="en-US"/>
          </a:p>
          <a:p>
            <a:pPr marL="0" indent="0">
              <a:buNone/>
            </a:pPr>
            <a:endParaRPr lang="en-US">
              <a:ea typeface="+mn-lt"/>
              <a:cs typeface="+mn-lt"/>
            </a:endParaRPr>
          </a:p>
          <a:p>
            <a:pPr marL="0" indent="0">
              <a:buNone/>
            </a:pPr>
            <a:endParaRPr lang="en-US">
              <a:cs typeface="Calibri" panose="020F0502020204030204"/>
            </a:endParaRPr>
          </a:p>
        </p:txBody>
      </p:sp>
      <p:pic>
        <p:nvPicPr>
          <p:cNvPr id="5" name="Picture 4" descr="A picture containing text, clipart&#10;&#10;Description automatically generated">
            <a:extLst>
              <a:ext uri="{FF2B5EF4-FFF2-40B4-BE49-F238E27FC236}">
                <a16:creationId xmlns:a16="http://schemas.microsoft.com/office/drawing/2014/main" id="{FEDD2CBE-B28A-D317-FC11-47F34BC103B1}"/>
              </a:ext>
            </a:extLst>
          </p:cNvPr>
          <p:cNvPicPr>
            <a:picLocks noChangeAspect="1"/>
          </p:cNvPicPr>
          <p:nvPr/>
        </p:nvPicPr>
        <p:blipFill>
          <a:blip r:embed="rId2"/>
          <a:stretch>
            <a:fillRect/>
          </a:stretch>
        </p:blipFill>
        <p:spPr>
          <a:xfrm>
            <a:off x="10309771" y="111610"/>
            <a:ext cx="1680004" cy="585886"/>
          </a:xfrm>
          <a:prstGeom prst="rect">
            <a:avLst/>
          </a:prstGeom>
        </p:spPr>
      </p:pic>
      <p:pic>
        <p:nvPicPr>
          <p:cNvPr id="4" name="Picture 5" descr="Logo&#10;&#10;Description automatically generated">
            <a:extLst>
              <a:ext uri="{FF2B5EF4-FFF2-40B4-BE49-F238E27FC236}">
                <a16:creationId xmlns:a16="http://schemas.microsoft.com/office/drawing/2014/main" id="{9EB3A851-6792-F81F-9722-D70799569B9D}"/>
              </a:ext>
            </a:extLst>
          </p:cNvPr>
          <p:cNvPicPr>
            <a:picLocks noChangeAspect="1"/>
          </p:cNvPicPr>
          <p:nvPr/>
        </p:nvPicPr>
        <p:blipFill>
          <a:blip r:embed="rId3"/>
          <a:stretch>
            <a:fillRect/>
          </a:stretch>
        </p:blipFill>
        <p:spPr>
          <a:xfrm>
            <a:off x="3981566" y="1035699"/>
            <a:ext cx="3435167" cy="5070046"/>
          </a:xfrm>
          <a:prstGeom prst="rect">
            <a:avLst/>
          </a:prstGeom>
        </p:spPr>
      </p:pic>
      <p:sp>
        <p:nvSpPr>
          <p:cNvPr id="6" name="TextBox 5">
            <a:extLst>
              <a:ext uri="{FF2B5EF4-FFF2-40B4-BE49-F238E27FC236}">
                <a16:creationId xmlns:a16="http://schemas.microsoft.com/office/drawing/2014/main" id="{89B063C2-CC41-2E9A-E259-961FB1CFB7BA}"/>
              </a:ext>
            </a:extLst>
          </p:cNvPr>
          <p:cNvSpPr txBox="1"/>
          <p:nvPr/>
        </p:nvSpPr>
        <p:spPr>
          <a:xfrm>
            <a:off x="9092045" y="6113318"/>
            <a:ext cx="180974" cy="3619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7" name="TextBox 6">
            <a:extLst>
              <a:ext uri="{FF2B5EF4-FFF2-40B4-BE49-F238E27FC236}">
                <a16:creationId xmlns:a16="http://schemas.microsoft.com/office/drawing/2014/main" id="{58E73AFB-C281-DB29-99D6-97EB851BCB6C}"/>
              </a:ext>
            </a:extLst>
          </p:cNvPr>
          <p:cNvSpPr txBox="1"/>
          <p:nvPr/>
        </p:nvSpPr>
        <p:spPr>
          <a:xfrm>
            <a:off x="1194955" y="3775363"/>
            <a:ext cx="180974" cy="3619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1924798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8E52E-66BF-8EAF-CA4F-683C5865BDAC}"/>
              </a:ext>
            </a:extLst>
          </p:cNvPr>
          <p:cNvSpPr>
            <a:spLocks noGrp="1"/>
          </p:cNvSpPr>
          <p:nvPr>
            <p:ph idx="1"/>
          </p:nvPr>
        </p:nvSpPr>
        <p:spPr>
          <a:xfrm>
            <a:off x="284019" y="734580"/>
            <a:ext cx="11814463" cy="5632883"/>
          </a:xfrm>
        </p:spPr>
        <p:txBody>
          <a:bodyPr vert="horz" lIns="91440" tIns="45720" rIns="91440" bIns="45720" rtlCol="0" anchor="t">
            <a:normAutofit fontScale="85000" lnSpcReduction="10000"/>
          </a:bodyPr>
          <a:lstStyle/>
          <a:p>
            <a:pPr>
              <a:buFont typeface="Wingdings" panose="020B0604020202020204" pitchFamily="34" charset="0"/>
              <a:buChar char="v"/>
            </a:pPr>
            <a:r>
              <a:rPr lang="en-US" sz="2000" dirty="0">
                <a:cs typeface="Calibri" panose="020F0502020204030204"/>
              </a:rPr>
              <a:t> The Crown</a:t>
            </a:r>
          </a:p>
          <a:p>
            <a:pPr marL="0" indent="0">
              <a:buNone/>
            </a:pPr>
            <a:r>
              <a:rPr lang="en-US" sz="2000" dirty="0">
                <a:cs typeface="Calibri" panose="020F0502020204030204"/>
              </a:rPr>
              <a:t>- is the St. Edward Crown (Used by the current day Sovereign)</a:t>
            </a:r>
          </a:p>
          <a:p>
            <a:pPr marL="0" indent="0">
              <a:buNone/>
            </a:pPr>
            <a:endParaRPr lang="en-US" sz="2000" dirty="0">
              <a:cs typeface="Calibri" panose="020F0502020204030204"/>
            </a:endParaRPr>
          </a:p>
          <a:p>
            <a:pPr>
              <a:buFont typeface="Wingdings" panose="020B0604020202020204" pitchFamily="34" charset="0"/>
              <a:buChar char="v"/>
            </a:pPr>
            <a:r>
              <a:rPr lang="en-US" sz="2000" dirty="0">
                <a:cs typeface="Calibri" panose="020F0502020204030204"/>
              </a:rPr>
              <a:t> The Red Maple Leaf</a:t>
            </a:r>
          </a:p>
          <a:p>
            <a:pPr marL="0" indent="0">
              <a:buNone/>
            </a:pPr>
            <a:r>
              <a:rPr lang="en-US" sz="2000" dirty="0">
                <a:cs typeface="Calibri" panose="020F0502020204030204"/>
              </a:rPr>
              <a:t>-on a white background, is derived from the Canadian Coat of Arms.</a:t>
            </a:r>
          </a:p>
          <a:p>
            <a:pPr marL="0" indent="0">
              <a:buNone/>
            </a:pPr>
            <a:endParaRPr lang="en-US" sz="2000" dirty="0">
              <a:cs typeface="Calibri" panose="020F0502020204030204"/>
            </a:endParaRPr>
          </a:p>
          <a:p>
            <a:pPr>
              <a:buFont typeface="Wingdings" panose="020B0604020202020204" pitchFamily="34" charset="0"/>
              <a:buChar char="v"/>
            </a:pPr>
            <a:r>
              <a:rPr lang="en-US" sz="2000" dirty="0">
                <a:cs typeface="Calibri" panose="020F0502020204030204"/>
              </a:rPr>
              <a:t> Our Pledge and Motto</a:t>
            </a:r>
          </a:p>
          <a:p>
            <a:pPr marL="0" indent="0">
              <a:buNone/>
            </a:pPr>
            <a:r>
              <a:rPr lang="en-US" sz="2000" dirty="0">
                <a:cs typeface="Calibri" panose="020F0502020204030204"/>
              </a:rPr>
              <a:t>- Memoriam </a:t>
            </a:r>
            <a:r>
              <a:rPr lang="en-US" sz="2000" dirty="0" err="1">
                <a:cs typeface="Calibri" panose="020F0502020204030204"/>
              </a:rPr>
              <a:t>Eorum</a:t>
            </a:r>
            <a:r>
              <a:rPr lang="en-US" sz="2000" dirty="0">
                <a:cs typeface="Calibri" panose="020F0502020204030204"/>
              </a:rPr>
              <a:t> </a:t>
            </a:r>
            <a:r>
              <a:rPr lang="en-US" sz="2000" dirty="0" err="1">
                <a:cs typeface="Calibri" panose="020F0502020204030204"/>
              </a:rPr>
              <a:t>Retinebimus</a:t>
            </a:r>
            <a:r>
              <a:rPr lang="en-US" sz="2000" dirty="0">
                <a:cs typeface="Calibri" panose="020F0502020204030204"/>
              </a:rPr>
              <a:t> (We Will Remember Them)</a:t>
            </a:r>
          </a:p>
          <a:p>
            <a:pPr marL="0" indent="0">
              <a:buNone/>
            </a:pPr>
            <a:endParaRPr lang="en-US" sz="2000" dirty="0">
              <a:cs typeface="Calibri" panose="020F0502020204030204"/>
            </a:endParaRPr>
          </a:p>
          <a:p>
            <a:pPr>
              <a:buFont typeface="Wingdings" panose="020B0604020202020204" pitchFamily="34" charset="0"/>
              <a:buChar char="v"/>
            </a:pPr>
            <a:r>
              <a:rPr lang="en-US" sz="2000" dirty="0">
                <a:cs typeface="Calibri" panose="020F0502020204030204"/>
              </a:rPr>
              <a:t> The word LEGION</a:t>
            </a:r>
          </a:p>
          <a:p>
            <a:pPr marL="0" indent="0">
              <a:buNone/>
            </a:pPr>
            <a:r>
              <a:rPr lang="en-US" sz="2000" dirty="0">
                <a:cs typeface="Calibri" panose="020F0502020204030204"/>
              </a:rPr>
              <a:t>-in gold, with a blue background representing the official </a:t>
            </a:r>
            <a:r>
              <a:rPr lang="en-US" sz="2000" dirty="0" err="1">
                <a:cs typeface="Calibri" panose="020F0502020204030204"/>
              </a:rPr>
              <a:t>colours</a:t>
            </a:r>
            <a:r>
              <a:rPr lang="en-US" sz="2000" dirty="0">
                <a:cs typeface="Calibri" panose="020F0502020204030204"/>
              </a:rPr>
              <a:t> of the Legion.</a:t>
            </a:r>
          </a:p>
          <a:p>
            <a:pPr marL="0" indent="0">
              <a:buNone/>
            </a:pPr>
            <a:endParaRPr lang="en-US" sz="2000" dirty="0">
              <a:cs typeface="Calibri" panose="020F0502020204030204"/>
            </a:endParaRPr>
          </a:p>
          <a:p>
            <a:pPr>
              <a:buFont typeface="Wingdings" panose="020B0604020202020204" pitchFamily="34" charset="0"/>
              <a:buChar char="v"/>
            </a:pPr>
            <a:r>
              <a:rPr lang="en-US" sz="2000" dirty="0">
                <a:cs typeface="Calibri" panose="020F0502020204030204"/>
              </a:rPr>
              <a:t> The Poppy</a:t>
            </a:r>
          </a:p>
          <a:p>
            <a:pPr>
              <a:buFontTx/>
              <a:buChar char="-"/>
            </a:pPr>
            <a:r>
              <a:rPr lang="en-US" sz="2000" dirty="0">
                <a:cs typeface="Calibri" panose="020F0502020204030204"/>
              </a:rPr>
              <a:t>is the symbol of Remembrance.</a:t>
            </a:r>
          </a:p>
          <a:p>
            <a:pPr marL="0" indent="0">
              <a:buNone/>
            </a:pPr>
            <a:endParaRPr lang="en-CA" dirty="0"/>
          </a:p>
          <a:p>
            <a:pPr marL="0" indent="0">
              <a:buNone/>
            </a:pPr>
            <a:r>
              <a:rPr lang="en-US" b="1" dirty="0"/>
              <a:t>THIS BADGE</a:t>
            </a:r>
            <a:r>
              <a:rPr lang="en-US" dirty="0"/>
              <a:t> – was approved by the Sovereign. It is to be worn </a:t>
            </a:r>
            <a:r>
              <a:rPr lang="en-US" dirty="0" err="1"/>
              <a:t>honourably</a:t>
            </a:r>
            <a:r>
              <a:rPr lang="en-US" dirty="0"/>
              <a:t> and proudly.</a:t>
            </a:r>
            <a:endParaRPr lang="en-CA" dirty="0"/>
          </a:p>
          <a:p>
            <a:pPr>
              <a:buFontTx/>
              <a:buChar char="-"/>
            </a:pPr>
            <a:endParaRPr lang="en-US" sz="2000" dirty="0">
              <a:cs typeface="Calibri" panose="020F0502020204030204"/>
            </a:endParaRPr>
          </a:p>
          <a:p>
            <a:pPr marL="0" indent="0">
              <a:buNone/>
            </a:pPr>
            <a:endParaRPr lang="en-US" sz="2000" dirty="0">
              <a:cs typeface="Calibri" panose="020F0502020204030204"/>
            </a:endParaRPr>
          </a:p>
          <a:p>
            <a:pPr marL="0" indent="0">
              <a:buNone/>
            </a:pPr>
            <a:endParaRPr lang="en-US" sz="2000" dirty="0">
              <a:cs typeface="Calibri" panose="020F0502020204030204"/>
            </a:endParaRPr>
          </a:p>
        </p:txBody>
      </p:sp>
      <p:pic>
        <p:nvPicPr>
          <p:cNvPr id="5" name="Picture 4" descr="A picture containing text, clipart&#10;&#10;Description automatically generated">
            <a:extLst>
              <a:ext uri="{FF2B5EF4-FFF2-40B4-BE49-F238E27FC236}">
                <a16:creationId xmlns:a16="http://schemas.microsoft.com/office/drawing/2014/main" id="{02AD731E-E7BA-97B8-86D8-86D970B474FF}"/>
              </a:ext>
            </a:extLst>
          </p:cNvPr>
          <p:cNvPicPr>
            <a:picLocks noChangeAspect="1"/>
          </p:cNvPicPr>
          <p:nvPr/>
        </p:nvPicPr>
        <p:blipFill>
          <a:blip r:embed="rId2"/>
          <a:stretch>
            <a:fillRect/>
          </a:stretch>
        </p:blipFill>
        <p:spPr>
          <a:xfrm>
            <a:off x="10367644" y="111610"/>
            <a:ext cx="1622131" cy="566595"/>
          </a:xfrm>
          <a:prstGeom prst="rect">
            <a:avLst/>
          </a:prstGeom>
        </p:spPr>
      </p:pic>
    </p:spTree>
    <p:extLst>
      <p:ext uri="{BB962C8B-B14F-4D97-AF65-F5344CB8AC3E}">
        <p14:creationId xmlns:p14="http://schemas.microsoft.com/office/powerpoint/2010/main" val="416130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p:cTn id="56"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8" dur="500"/>
                                        <p:tgtEl>
                                          <p:spTgt spid="3">
                                            <p:txEl>
                                              <p:pRg st="10" end="1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 calcmode="lin" valueType="num">
                                      <p:cBhvr>
                                        <p:cTn id="63"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65" dur="500"/>
                                        <p:tgtEl>
                                          <p:spTgt spid="3">
                                            <p:txEl>
                                              <p:pRg st="12" end="1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 calcmode="lin" valueType="num">
                                      <p:cBhvr>
                                        <p:cTn id="70"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 calcmode="lin" valueType="num">
                                      <p:cBhvr>
                                        <p:cTn id="77"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79" dur="500"/>
                                        <p:tgtEl>
                                          <p:spTgt spid="3">
                                            <p:txEl>
                                              <p:pRg st="15" end="1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3">
                                            <p:txEl>
                                              <p:pRg st="15" end="15"/>
                                            </p:txEl>
                                          </p:spTgt>
                                        </p:tgtEl>
                                        <p:attrNameLst>
                                          <p:attrName>style.visibility</p:attrName>
                                        </p:attrNameLst>
                                      </p:cBhvr>
                                      <p:to>
                                        <p:strVal val="visible"/>
                                      </p:to>
                                    </p:set>
                                    <p:anim calcmode="lin" valueType="num">
                                      <p:cBhvr>
                                        <p:cTn id="84"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86"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01F20-F102-4C8F-591B-4F53307B84B6}"/>
              </a:ext>
            </a:extLst>
          </p:cNvPr>
          <p:cNvSpPr>
            <a:spLocks noGrp="1"/>
          </p:cNvSpPr>
          <p:nvPr>
            <p:ph type="title"/>
          </p:nvPr>
        </p:nvSpPr>
        <p:spPr/>
        <p:txBody>
          <a:bodyPr/>
          <a:lstStyle/>
          <a:p>
            <a:r>
              <a:rPr lang="en-US">
                <a:cs typeface="Calibri Light"/>
              </a:rPr>
              <a:t>Flags and </a:t>
            </a:r>
            <a:r>
              <a:rPr lang="en-US" err="1">
                <a:cs typeface="Calibri Light"/>
              </a:rPr>
              <a:t>Colours</a:t>
            </a:r>
            <a:endParaRPr lang="en-US" err="1"/>
          </a:p>
        </p:txBody>
      </p:sp>
      <p:sp>
        <p:nvSpPr>
          <p:cNvPr id="3" name="Content Placeholder 2">
            <a:extLst>
              <a:ext uri="{FF2B5EF4-FFF2-40B4-BE49-F238E27FC236}">
                <a16:creationId xmlns:a16="http://schemas.microsoft.com/office/drawing/2014/main" id="{1EA466FA-07C1-B91D-73A8-3D317D8545CC}"/>
              </a:ext>
            </a:extLst>
          </p:cNvPr>
          <p:cNvSpPr>
            <a:spLocks noGrp="1"/>
          </p:cNvSpPr>
          <p:nvPr>
            <p:ph idx="1"/>
          </p:nvPr>
        </p:nvSpPr>
        <p:spPr>
          <a:xfrm>
            <a:off x="793595" y="1505957"/>
            <a:ext cx="10515600" cy="901895"/>
          </a:xfrm>
        </p:spPr>
        <p:txBody>
          <a:bodyPr vert="horz" lIns="91440" tIns="45720" rIns="91440" bIns="45720" rtlCol="0" anchor="ctr">
            <a:normAutofit/>
          </a:bodyPr>
          <a:lstStyle/>
          <a:p>
            <a:pPr marL="0" indent="0" algn="ctr">
              <a:buNone/>
            </a:pPr>
            <a:r>
              <a:rPr lang="en-US">
                <a:cs typeface="Calibri"/>
              </a:rPr>
              <a:t>For the purpose of this presentation, the term "flag" will also signify jacks, banners, pennants, ensigns and standards.</a:t>
            </a:r>
            <a:endParaRPr lang="en-US"/>
          </a:p>
        </p:txBody>
      </p:sp>
      <p:pic>
        <p:nvPicPr>
          <p:cNvPr id="5" name="Picture 4" descr="A picture containing text, clipart&#10;&#10;Description automatically generated">
            <a:extLst>
              <a:ext uri="{FF2B5EF4-FFF2-40B4-BE49-F238E27FC236}">
                <a16:creationId xmlns:a16="http://schemas.microsoft.com/office/drawing/2014/main" id="{CFD83391-C10F-56E2-C199-E355067636DF}"/>
              </a:ext>
            </a:extLst>
          </p:cNvPr>
          <p:cNvPicPr>
            <a:picLocks noChangeAspect="1"/>
          </p:cNvPicPr>
          <p:nvPr/>
        </p:nvPicPr>
        <p:blipFill>
          <a:blip r:embed="rId2"/>
          <a:stretch>
            <a:fillRect/>
          </a:stretch>
        </p:blipFill>
        <p:spPr>
          <a:xfrm>
            <a:off x="10589492" y="111610"/>
            <a:ext cx="1400283" cy="489430"/>
          </a:xfrm>
          <a:prstGeom prst="rect">
            <a:avLst/>
          </a:prstGeom>
        </p:spPr>
      </p:pic>
      <p:sp>
        <p:nvSpPr>
          <p:cNvPr id="6" name="TextBox 5">
            <a:extLst>
              <a:ext uri="{FF2B5EF4-FFF2-40B4-BE49-F238E27FC236}">
                <a16:creationId xmlns:a16="http://schemas.microsoft.com/office/drawing/2014/main" id="{00ADA588-A966-F6F2-E498-A691DEE3A5B4}"/>
              </a:ext>
            </a:extLst>
          </p:cNvPr>
          <p:cNvSpPr txBox="1"/>
          <p:nvPr/>
        </p:nvSpPr>
        <p:spPr>
          <a:xfrm>
            <a:off x="47794" y="2636106"/>
            <a:ext cx="12001266"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sz="2800" dirty="0">
                <a:cs typeface="Calibri" panose="020F0502020204030204"/>
              </a:rPr>
              <a:t>The current Canadian Flag was adopted on the 15th February 1965.  It has flown proudly over Canadian Soldiers during United Nations (UN) missions, NATO missions, the Gulf War, The Afghanistan War and the War on Terrorism.</a:t>
            </a:r>
          </a:p>
          <a:p>
            <a:pPr marL="285750" indent="-285750">
              <a:buFont typeface="Wingdings"/>
              <a:buChar char="v"/>
            </a:pPr>
            <a:r>
              <a:rPr lang="en-US" sz="2800" dirty="0">
                <a:cs typeface="Calibri" panose="020F0502020204030204"/>
              </a:rPr>
              <a:t>The Canadian Flag holds the position of </a:t>
            </a:r>
            <a:r>
              <a:rPr lang="en-US" sz="2800" dirty="0" err="1">
                <a:cs typeface="Calibri" panose="020F0502020204030204"/>
              </a:rPr>
              <a:t>honour</a:t>
            </a:r>
            <a:r>
              <a:rPr lang="en-US" sz="2800" dirty="0">
                <a:cs typeface="Calibri" panose="020F0502020204030204"/>
              </a:rPr>
              <a:t> when flown with other flags, except  for the personal standards  of members of the Royal Family or of the Royal Families representatives (Governor General, </a:t>
            </a:r>
            <a:r>
              <a:rPr lang="en-US" sz="2800" dirty="0" err="1">
                <a:cs typeface="Calibri" panose="020F0502020204030204"/>
              </a:rPr>
              <a:t>Leftenant</a:t>
            </a:r>
            <a:r>
              <a:rPr lang="en-US" sz="2800" dirty="0">
                <a:cs typeface="Calibri" panose="020F0502020204030204"/>
              </a:rPr>
              <a:t> Governors).</a:t>
            </a:r>
          </a:p>
          <a:p>
            <a:pPr marL="285750" indent="-285750">
              <a:buFont typeface="Wingdings"/>
              <a:buChar char="v"/>
            </a:pPr>
            <a:r>
              <a:rPr lang="en-US" sz="2800" dirty="0">
                <a:cs typeface="Calibri" panose="020F0502020204030204"/>
              </a:rPr>
              <a:t>At all times, the National Flag and all others, will be treated with dignity and displayed properly.</a:t>
            </a:r>
          </a:p>
          <a:p>
            <a:pPr marL="285750" indent="-285750">
              <a:buFont typeface="Wingdings"/>
              <a:buChar char="v"/>
            </a:pPr>
            <a:r>
              <a:rPr lang="en-US" sz="2800" dirty="0">
                <a:cs typeface="Calibri" panose="020F0502020204030204"/>
              </a:rPr>
              <a:t>Flags shall never touch the ground, floor or deck.</a:t>
            </a:r>
          </a:p>
          <a:p>
            <a:endParaRPr lang="en-US" dirty="0">
              <a:cs typeface="Calibri" panose="020F0502020204030204"/>
            </a:endParaRPr>
          </a:p>
          <a:p>
            <a:endParaRPr lang="en-US" dirty="0">
              <a:cs typeface="Calibri" panose="020F0502020204030204"/>
            </a:endParaRPr>
          </a:p>
          <a:p>
            <a:endParaRPr lang="en-US" b="1" u="sng" dirty="0">
              <a:cs typeface="Calibri" panose="020F0502020204030204"/>
            </a:endParaRPr>
          </a:p>
          <a:p>
            <a:pPr marL="285750" indent="-285750">
              <a:buFont typeface="Wingdings"/>
              <a:buChar char="v"/>
            </a:pPr>
            <a:endParaRPr lang="en-US" dirty="0">
              <a:cs typeface="Calibri" panose="020F0502020204030204"/>
            </a:endParaRPr>
          </a:p>
        </p:txBody>
      </p:sp>
    </p:spTree>
    <p:extLst>
      <p:ext uri="{BB962C8B-B14F-4D97-AF65-F5344CB8AC3E}">
        <p14:creationId xmlns:p14="http://schemas.microsoft.com/office/powerpoint/2010/main" val="5945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86D08-AB06-AFA8-9A9E-E1B0D4C27B90}"/>
              </a:ext>
            </a:extLst>
          </p:cNvPr>
          <p:cNvSpPr>
            <a:spLocks noGrp="1"/>
          </p:cNvSpPr>
          <p:nvPr>
            <p:ph type="title"/>
          </p:nvPr>
        </p:nvSpPr>
        <p:spPr/>
        <p:txBody>
          <a:bodyPr/>
          <a:lstStyle/>
          <a:p>
            <a:r>
              <a:rPr lang="en-US">
                <a:cs typeface="Calibri Light"/>
              </a:rPr>
              <a:t>MTP:</a:t>
            </a:r>
            <a:endParaRPr lang="en-US"/>
          </a:p>
        </p:txBody>
      </p:sp>
      <p:sp>
        <p:nvSpPr>
          <p:cNvPr id="3" name="Content Placeholder 2">
            <a:extLst>
              <a:ext uri="{FF2B5EF4-FFF2-40B4-BE49-F238E27FC236}">
                <a16:creationId xmlns:a16="http://schemas.microsoft.com/office/drawing/2014/main" id="{1DA9F8FC-12D1-1D43-22FC-E204D16D1D49}"/>
              </a:ext>
            </a:extLst>
          </p:cNvPr>
          <p:cNvSpPr>
            <a:spLocks noGrp="1"/>
          </p:cNvSpPr>
          <p:nvPr>
            <p:ph idx="1"/>
          </p:nvPr>
        </p:nvSpPr>
        <p:spPr>
          <a:xfrm>
            <a:off x="838200" y="1825625"/>
            <a:ext cx="10515600" cy="4500020"/>
          </a:xfrm>
        </p:spPr>
        <p:txBody>
          <a:bodyPr vert="horz" lIns="91440" tIns="45720" rIns="91440" bIns="45720" rtlCol="0" anchor="t">
            <a:normAutofit lnSpcReduction="10000"/>
          </a:bodyPr>
          <a:lstStyle/>
          <a:p>
            <a:r>
              <a:rPr lang="en-US" dirty="0">
                <a:cs typeface="Calibri"/>
              </a:rPr>
              <a:t>Legion Overview</a:t>
            </a:r>
          </a:p>
          <a:p>
            <a:r>
              <a:rPr lang="en-US" dirty="0">
                <a:cs typeface="Calibri"/>
              </a:rPr>
              <a:t>Role of the Sgt-at-Arms</a:t>
            </a:r>
            <a:endParaRPr lang="en-US" dirty="0"/>
          </a:p>
          <a:p>
            <a:r>
              <a:rPr lang="en-US" dirty="0">
                <a:cs typeface="Calibri"/>
              </a:rPr>
              <a:t>Standard Legion Dress</a:t>
            </a:r>
          </a:p>
          <a:p>
            <a:r>
              <a:rPr lang="en-US" dirty="0">
                <a:cs typeface="Calibri"/>
              </a:rPr>
              <a:t>The Poppy</a:t>
            </a:r>
          </a:p>
          <a:p>
            <a:r>
              <a:rPr lang="en-US" dirty="0">
                <a:cs typeface="Calibri"/>
              </a:rPr>
              <a:t>Flags and </a:t>
            </a:r>
            <a:r>
              <a:rPr lang="en-US" dirty="0" err="1">
                <a:cs typeface="Calibri"/>
              </a:rPr>
              <a:t>Colours</a:t>
            </a:r>
            <a:endParaRPr lang="en-US" dirty="0">
              <a:cs typeface="Calibri"/>
            </a:endParaRPr>
          </a:p>
          <a:p>
            <a:r>
              <a:rPr lang="en-US" dirty="0">
                <a:cs typeface="Calibri"/>
              </a:rPr>
              <a:t>The </a:t>
            </a:r>
            <a:r>
              <a:rPr lang="en-US" dirty="0" err="1">
                <a:cs typeface="Calibri"/>
              </a:rPr>
              <a:t>Colour</a:t>
            </a:r>
            <a:r>
              <a:rPr lang="en-US" dirty="0">
                <a:cs typeface="Calibri"/>
              </a:rPr>
              <a:t> Party &amp; Parades</a:t>
            </a:r>
          </a:p>
          <a:p>
            <a:r>
              <a:rPr lang="en-US" dirty="0">
                <a:cs typeface="Calibri"/>
              </a:rPr>
              <a:t>Legion Funerals</a:t>
            </a:r>
          </a:p>
          <a:p>
            <a:r>
              <a:rPr lang="en-US" dirty="0">
                <a:cs typeface="Calibri"/>
              </a:rPr>
              <a:t>Basic Drill Movements</a:t>
            </a:r>
          </a:p>
          <a:p>
            <a:r>
              <a:rPr lang="en-US" dirty="0" err="1">
                <a:cs typeface="Calibri"/>
              </a:rPr>
              <a:t>Colour</a:t>
            </a:r>
            <a:r>
              <a:rPr lang="en-US" dirty="0">
                <a:cs typeface="Calibri"/>
              </a:rPr>
              <a:t> Party Drill</a:t>
            </a:r>
          </a:p>
        </p:txBody>
      </p:sp>
      <p:pic>
        <p:nvPicPr>
          <p:cNvPr id="5" name="Picture 4" descr="A picture containing text, clipart&#10;&#10;Description automatically generated">
            <a:extLst>
              <a:ext uri="{FF2B5EF4-FFF2-40B4-BE49-F238E27FC236}">
                <a16:creationId xmlns:a16="http://schemas.microsoft.com/office/drawing/2014/main" id="{F8703E7A-244F-D663-7CA1-E37E19089953}"/>
              </a:ext>
            </a:extLst>
          </p:cNvPr>
          <p:cNvPicPr>
            <a:picLocks noChangeAspect="1"/>
          </p:cNvPicPr>
          <p:nvPr/>
        </p:nvPicPr>
        <p:blipFill>
          <a:blip r:embed="rId2"/>
          <a:stretch>
            <a:fillRect/>
          </a:stretch>
        </p:blipFill>
        <p:spPr>
          <a:xfrm>
            <a:off x="10763250" y="115206"/>
            <a:ext cx="1428750" cy="499837"/>
          </a:xfrm>
          <a:prstGeom prst="rect">
            <a:avLst/>
          </a:prstGeom>
        </p:spPr>
      </p:pic>
      <p:pic>
        <p:nvPicPr>
          <p:cNvPr id="6" name="Picture 6" descr="A picture containing red, flower, plant, orange&#10;&#10;Description automatically generated">
            <a:extLst>
              <a:ext uri="{FF2B5EF4-FFF2-40B4-BE49-F238E27FC236}">
                <a16:creationId xmlns:a16="http://schemas.microsoft.com/office/drawing/2014/main" id="{C043FC42-2187-CF6D-32EC-AFC29557375D}"/>
              </a:ext>
            </a:extLst>
          </p:cNvPr>
          <p:cNvPicPr>
            <a:picLocks noChangeAspect="1"/>
          </p:cNvPicPr>
          <p:nvPr/>
        </p:nvPicPr>
        <p:blipFill>
          <a:blip r:embed="rId3"/>
          <a:stretch>
            <a:fillRect/>
          </a:stretch>
        </p:blipFill>
        <p:spPr>
          <a:xfrm>
            <a:off x="2688120" y="3206651"/>
            <a:ext cx="526473" cy="526474"/>
          </a:xfrm>
          <a:prstGeom prst="rect">
            <a:avLst/>
          </a:prstGeom>
        </p:spPr>
      </p:pic>
    </p:spTree>
    <p:extLst>
      <p:ext uri="{BB962C8B-B14F-4D97-AF65-F5344CB8AC3E}">
        <p14:creationId xmlns:p14="http://schemas.microsoft.com/office/powerpoint/2010/main" val="274527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6"/>
                                        </p:tgtEl>
                                        <p:attrNameLst>
                                          <p:attrName>style.visibility</p:attrName>
                                        </p:attrNameLst>
                                      </p:cBhvr>
                                      <p:to>
                                        <p:strVal val="visible"/>
                                      </p:to>
                                    </p:set>
                                    <p:anim calcmode="lin" valueType="num">
                                      <p:cBhvr>
                                        <p:cTn id="70" dur="500" fill="hold"/>
                                        <p:tgtEl>
                                          <p:spTgt spid="6"/>
                                        </p:tgtEl>
                                        <p:attrNameLst>
                                          <p:attrName>ppt_w</p:attrName>
                                        </p:attrNameLst>
                                      </p:cBhvr>
                                      <p:tavLst>
                                        <p:tav tm="0">
                                          <p:val>
                                            <p:fltVal val="0"/>
                                          </p:val>
                                        </p:tav>
                                        <p:tav tm="100000">
                                          <p:val>
                                            <p:strVal val="#ppt_w"/>
                                          </p:val>
                                        </p:tav>
                                      </p:tavLst>
                                    </p:anim>
                                    <p:anim calcmode="lin" valueType="num">
                                      <p:cBhvr>
                                        <p:cTn id="71" dur="500" fill="hold"/>
                                        <p:tgtEl>
                                          <p:spTgt spid="6"/>
                                        </p:tgtEl>
                                        <p:attrNameLst>
                                          <p:attrName>ppt_h</p:attrName>
                                        </p:attrNameLst>
                                      </p:cBhvr>
                                      <p:tavLst>
                                        <p:tav tm="0">
                                          <p:val>
                                            <p:fltVal val="0"/>
                                          </p:val>
                                        </p:tav>
                                        <p:tav tm="100000">
                                          <p:val>
                                            <p:strVal val="#ppt_h"/>
                                          </p:val>
                                        </p:tav>
                                      </p:tavLst>
                                    </p:anim>
                                    <p:animEffect transition="in" filter="fade">
                                      <p:cBhvr>
                                        <p:cTn id="7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9FD83-0BB0-CEBE-127F-1878211C916A}"/>
              </a:ext>
            </a:extLst>
          </p:cNvPr>
          <p:cNvSpPr>
            <a:spLocks noGrp="1"/>
          </p:cNvSpPr>
          <p:nvPr>
            <p:ph type="title"/>
          </p:nvPr>
        </p:nvSpPr>
        <p:spPr>
          <a:xfrm>
            <a:off x="284672" y="81172"/>
            <a:ext cx="10515600" cy="1325563"/>
          </a:xfrm>
        </p:spPr>
        <p:txBody>
          <a:bodyPr/>
          <a:lstStyle/>
          <a:p>
            <a:r>
              <a:rPr lang="en-US">
                <a:ea typeface="+mj-lt"/>
                <a:cs typeface="+mj-lt"/>
              </a:rPr>
              <a:t>Flags and </a:t>
            </a:r>
            <a:r>
              <a:rPr lang="en-US" err="1">
                <a:ea typeface="+mj-lt"/>
                <a:cs typeface="+mj-lt"/>
              </a:rPr>
              <a:t>Colours</a:t>
            </a:r>
            <a:r>
              <a:rPr lang="en-US">
                <a:ea typeface="+mj-lt"/>
                <a:cs typeface="+mj-lt"/>
              </a:rPr>
              <a:t> </a:t>
            </a:r>
            <a:r>
              <a:rPr lang="en-US" sz="2400">
                <a:ea typeface="+mj-lt"/>
                <a:cs typeface="+mj-lt"/>
              </a:rPr>
              <a:t>(Cont'd)</a:t>
            </a:r>
            <a:endParaRPr lang="en-US" sz="2400">
              <a:cs typeface="Calibri Light" panose="020F0302020204030204"/>
            </a:endParaRPr>
          </a:p>
        </p:txBody>
      </p:sp>
      <p:sp>
        <p:nvSpPr>
          <p:cNvPr id="3" name="Content Placeholder 2">
            <a:extLst>
              <a:ext uri="{FF2B5EF4-FFF2-40B4-BE49-F238E27FC236}">
                <a16:creationId xmlns:a16="http://schemas.microsoft.com/office/drawing/2014/main" id="{CA993E63-5144-C832-21B8-2366307BC0BB}"/>
              </a:ext>
            </a:extLst>
          </p:cNvPr>
          <p:cNvSpPr>
            <a:spLocks noGrp="1"/>
          </p:cNvSpPr>
          <p:nvPr>
            <p:ph idx="1"/>
          </p:nvPr>
        </p:nvSpPr>
        <p:spPr>
          <a:xfrm>
            <a:off x="255917" y="1372738"/>
            <a:ext cx="10515600" cy="4351338"/>
          </a:xfrm>
        </p:spPr>
        <p:txBody>
          <a:bodyPr vert="horz" lIns="91440" tIns="45720" rIns="91440" bIns="45720" rtlCol="0" anchor="t">
            <a:normAutofit/>
          </a:bodyPr>
          <a:lstStyle/>
          <a:p>
            <a:pPr marL="0" indent="0">
              <a:lnSpc>
                <a:spcPct val="100000"/>
              </a:lnSpc>
              <a:spcBef>
                <a:spcPts val="0"/>
              </a:spcBef>
              <a:buNone/>
            </a:pPr>
            <a:endParaRPr lang="en-US" dirty="0">
              <a:ea typeface="+mn-lt"/>
              <a:cs typeface="+mn-lt"/>
            </a:endParaRPr>
          </a:p>
          <a:p>
            <a:pPr marL="285750" indent="-285750">
              <a:lnSpc>
                <a:spcPct val="100000"/>
              </a:lnSpc>
              <a:spcBef>
                <a:spcPts val="0"/>
              </a:spcBef>
              <a:buFont typeface="Wingdings,Sans-Serif"/>
              <a:buChar char="v"/>
            </a:pPr>
            <a:r>
              <a:rPr lang="en-US" dirty="0">
                <a:ea typeface="+mn-lt"/>
                <a:cs typeface="+mn-lt"/>
              </a:rPr>
              <a:t>The Canadian flag may be displayed horizontally or vertically on a wall.</a:t>
            </a:r>
          </a:p>
          <a:p>
            <a:pPr marL="285750" indent="-285750">
              <a:lnSpc>
                <a:spcPct val="100000"/>
              </a:lnSpc>
              <a:spcBef>
                <a:spcPts val="0"/>
              </a:spcBef>
              <a:buFont typeface="Wingdings,Sans-Serif"/>
              <a:buChar char="v"/>
            </a:pPr>
            <a:endParaRPr lang="en-US" dirty="0">
              <a:ea typeface="+mn-lt"/>
              <a:cs typeface="+mn-lt"/>
            </a:endParaRPr>
          </a:p>
          <a:p>
            <a:pPr marL="0" indent="0">
              <a:lnSpc>
                <a:spcPct val="100000"/>
              </a:lnSpc>
              <a:spcBef>
                <a:spcPts val="0"/>
              </a:spcBef>
              <a:buNone/>
            </a:pPr>
            <a:r>
              <a:rPr lang="en-US" b="1" u="sng" dirty="0">
                <a:ea typeface="+mn-lt"/>
                <a:cs typeface="+mn-lt"/>
              </a:rPr>
              <a:t>Horizontally</a:t>
            </a:r>
            <a:endParaRPr lang="en-US" dirty="0">
              <a:ea typeface="+mn-lt"/>
              <a:cs typeface="+mn-lt"/>
            </a:endParaRPr>
          </a:p>
          <a:p>
            <a:pPr marL="0" indent="0">
              <a:lnSpc>
                <a:spcPct val="100000"/>
              </a:lnSpc>
              <a:spcBef>
                <a:spcPts val="0"/>
              </a:spcBef>
              <a:buNone/>
            </a:pPr>
            <a:r>
              <a:rPr lang="en-US" dirty="0">
                <a:ea typeface="+mn-lt"/>
                <a:cs typeface="+mn-lt"/>
              </a:rPr>
              <a:t>The sleeve shall be to the left.</a:t>
            </a:r>
          </a:p>
          <a:p>
            <a:pPr marL="0" indent="0">
              <a:lnSpc>
                <a:spcPct val="100000"/>
              </a:lnSpc>
              <a:spcBef>
                <a:spcPts val="0"/>
              </a:spcBef>
              <a:buNone/>
            </a:pPr>
            <a:endParaRPr lang="en-US" dirty="0">
              <a:ea typeface="+mn-lt"/>
              <a:cs typeface="+mn-lt"/>
            </a:endParaRPr>
          </a:p>
          <a:p>
            <a:pPr marL="0" indent="0">
              <a:lnSpc>
                <a:spcPct val="100000"/>
              </a:lnSpc>
              <a:spcBef>
                <a:spcPts val="0"/>
              </a:spcBef>
              <a:buNone/>
            </a:pPr>
            <a:r>
              <a:rPr lang="en-US" b="1" u="sng" dirty="0">
                <a:ea typeface="+mn-lt"/>
                <a:cs typeface="+mn-lt"/>
              </a:rPr>
              <a:t>Vertically.</a:t>
            </a:r>
            <a:endParaRPr lang="en-US" dirty="0">
              <a:ea typeface="+mn-lt"/>
              <a:cs typeface="+mn-lt"/>
            </a:endParaRPr>
          </a:p>
          <a:p>
            <a:pPr marL="0" indent="0">
              <a:lnSpc>
                <a:spcPct val="100000"/>
              </a:lnSpc>
              <a:spcBef>
                <a:spcPts val="0"/>
              </a:spcBef>
              <a:buNone/>
            </a:pPr>
            <a:r>
              <a:rPr lang="en-US" dirty="0">
                <a:ea typeface="+mn-lt"/>
                <a:cs typeface="+mn-lt"/>
              </a:rPr>
              <a:t>The top of the leaf is to the left and the stem is to the right.</a:t>
            </a:r>
            <a:endParaRPr lang="en-US" dirty="0"/>
          </a:p>
        </p:txBody>
      </p:sp>
      <p:pic>
        <p:nvPicPr>
          <p:cNvPr id="5" name="Picture 4" descr="A picture containing text, clipart&#10;&#10;Description automatically generated">
            <a:extLst>
              <a:ext uri="{FF2B5EF4-FFF2-40B4-BE49-F238E27FC236}">
                <a16:creationId xmlns:a16="http://schemas.microsoft.com/office/drawing/2014/main" id="{92602530-5DE2-6A2F-9BFD-A021FA14415C}"/>
              </a:ext>
            </a:extLst>
          </p:cNvPr>
          <p:cNvPicPr>
            <a:picLocks noChangeAspect="1"/>
          </p:cNvPicPr>
          <p:nvPr/>
        </p:nvPicPr>
        <p:blipFill>
          <a:blip r:embed="rId2"/>
          <a:stretch>
            <a:fillRect/>
          </a:stretch>
        </p:blipFill>
        <p:spPr>
          <a:xfrm>
            <a:off x="10395398" y="172713"/>
            <a:ext cx="1094764" cy="385194"/>
          </a:xfrm>
          <a:prstGeom prst="rect">
            <a:avLst/>
          </a:prstGeom>
        </p:spPr>
      </p:pic>
    </p:spTree>
    <p:extLst>
      <p:ext uri="{BB962C8B-B14F-4D97-AF65-F5344CB8AC3E}">
        <p14:creationId xmlns:p14="http://schemas.microsoft.com/office/powerpoint/2010/main" val="179042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35987-9209-7351-57CC-6D4A2083141C}"/>
              </a:ext>
            </a:extLst>
          </p:cNvPr>
          <p:cNvSpPr>
            <a:spLocks noGrp="1"/>
          </p:cNvSpPr>
          <p:nvPr>
            <p:ph type="title"/>
          </p:nvPr>
        </p:nvSpPr>
        <p:spPr/>
        <p:txBody>
          <a:bodyPr/>
          <a:lstStyle/>
          <a:p>
            <a:r>
              <a:rPr lang="en-US">
                <a:cs typeface="Calibri Light"/>
              </a:rPr>
              <a:t>Half Masting</a:t>
            </a:r>
            <a:endParaRPr lang="en-US"/>
          </a:p>
        </p:txBody>
      </p:sp>
      <p:sp>
        <p:nvSpPr>
          <p:cNvPr id="3" name="Content Placeholder 2">
            <a:extLst>
              <a:ext uri="{FF2B5EF4-FFF2-40B4-BE49-F238E27FC236}">
                <a16:creationId xmlns:a16="http://schemas.microsoft.com/office/drawing/2014/main" id="{60D39185-55BC-5444-B82D-75F03844FB73}"/>
              </a:ext>
            </a:extLst>
          </p:cNvPr>
          <p:cNvSpPr>
            <a:spLocks noGrp="1"/>
          </p:cNvSpPr>
          <p:nvPr>
            <p:ph idx="1"/>
          </p:nvPr>
        </p:nvSpPr>
        <p:spPr>
          <a:xfrm>
            <a:off x="284672" y="1343984"/>
            <a:ext cx="10515600" cy="440697"/>
          </a:xfrm>
        </p:spPr>
        <p:txBody>
          <a:bodyPr vert="horz" lIns="91440" tIns="45720" rIns="91440" bIns="45720" rtlCol="0" anchor="t">
            <a:noAutofit/>
          </a:bodyPr>
          <a:lstStyle/>
          <a:p>
            <a:pPr marL="0" indent="0">
              <a:buNone/>
            </a:pPr>
            <a:r>
              <a:rPr lang="en-US" sz="3000">
                <a:cs typeface="Calibri"/>
              </a:rPr>
              <a:t>A flag flown at half-mast is the universal symbol of mourning.</a:t>
            </a:r>
          </a:p>
        </p:txBody>
      </p:sp>
      <p:pic>
        <p:nvPicPr>
          <p:cNvPr id="5" name="Picture 4" descr="A picture containing text, clipart&#10;&#10;Description automatically generated">
            <a:extLst>
              <a:ext uri="{FF2B5EF4-FFF2-40B4-BE49-F238E27FC236}">
                <a16:creationId xmlns:a16="http://schemas.microsoft.com/office/drawing/2014/main" id="{D7F85A89-B3A4-0910-7C00-B446DBBFBC55}"/>
              </a:ext>
            </a:extLst>
          </p:cNvPr>
          <p:cNvPicPr>
            <a:picLocks noChangeAspect="1"/>
          </p:cNvPicPr>
          <p:nvPr/>
        </p:nvPicPr>
        <p:blipFill>
          <a:blip r:embed="rId2"/>
          <a:stretch>
            <a:fillRect/>
          </a:stretch>
        </p:blipFill>
        <p:spPr>
          <a:xfrm>
            <a:off x="10531619" y="111610"/>
            <a:ext cx="1467801" cy="508721"/>
          </a:xfrm>
          <a:prstGeom prst="rect">
            <a:avLst/>
          </a:prstGeom>
        </p:spPr>
      </p:pic>
      <p:sp>
        <p:nvSpPr>
          <p:cNvPr id="6" name="TextBox 5">
            <a:extLst>
              <a:ext uri="{FF2B5EF4-FFF2-40B4-BE49-F238E27FC236}">
                <a16:creationId xmlns:a16="http://schemas.microsoft.com/office/drawing/2014/main" id="{FC2A577E-A691-D047-8140-76AD30067B5D}"/>
              </a:ext>
            </a:extLst>
          </p:cNvPr>
          <p:cNvSpPr txBox="1"/>
          <p:nvPr/>
        </p:nvSpPr>
        <p:spPr>
          <a:xfrm>
            <a:off x="247500" y="2326620"/>
            <a:ext cx="11366559"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sz="2400">
                <a:cs typeface="Calibri"/>
              </a:rPr>
              <a:t>Only flags secured to flag poles, with halyards and pulleys, will be half-masted;</a:t>
            </a:r>
          </a:p>
          <a:p>
            <a:pPr marL="285750" indent="-285750">
              <a:buFont typeface="Wingdings"/>
              <a:buChar char="v"/>
            </a:pPr>
            <a:r>
              <a:rPr lang="en-US" sz="2400">
                <a:cs typeface="Calibri"/>
              </a:rPr>
              <a:t>All other flags flown with the National flag, shall be half-masted;</a:t>
            </a:r>
          </a:p>
          <a:p>
            <a:pPr marL="285750" indent="-285750">
              <a:buFont typeface="Wingdings"/>
              <a:buChar char="v"/>
            </a:pPr>
            <a:r>
              <a:rPr lang="en-US" sz="2400">
                <a:cs typeface="Calibri"/>
              </a:rPr>
              <a:t>Throughout the country upon the death of the Sovereign, a member of the Royal Family (in the first degree related to the Sovereign), the Prime Minister, the Governor General,  a Federal Cabinet Minister,</a:t>
            </a:r>
            <a:r>
              <a:rPr lang="en-US" sz="2400">
                <a:ea typeface="+mn-lt"/>
                <a:cs typeface="+mn-lt"/>
              </a:rPr>
              <a:t> the Dominion President,</a:t>
            </a:r>
            <a:r>
              <a:rPr lang="en-US" sz="2400">
                <a:cs typeface="Calibri"/>
              </a:rPr>
              <a:t> a past Dominion President, and any other occasion as specifically directed by Dominion Command;</a:t>
            </a:r>
          </a:p>
          <a:p>
            <a:pPr marL="285750" indent="-285750">
              <a:buFont typeface="Wingdings"/>
              <a:buChar char="v"/>
            </a:pPr>
            <a:r>
              <a:rPr lang="en-US" sz="2400">
                <a:cs typeface="Calibri"/>
              </a:rPr>
              <a:t>Within a Province/Territory upon the death of the Lieutenant-Governor, the Premier, a Cabinet Minister, the Provincial President, </a:t>
            </a:r>
            <a:r>
              <a:rPr lang="en-US" sz="2400">
                <a:ea typeface="+mn-lt"/>
                <a:cs typeface="+mn-lt"/>
              </a:rPr>
              <a:t>and any other occasion as specifically directed by Provincial Command;</a:t>
            </a:r>
          </a:p>
          <a:p>
            <a:pPr marL="285750" indent="-285750">
              <a:buFont typeface="Wingdings"/>
              <a:buChar char="v"/>
            </a:pPr>
            <a:endParaRPr lang="en-US"/>
          </a:p>
          <a:p>
            <a:pPr marL="285750" indent="-285750">
              <a:buFont typeface="Wingdings"/>
              <a:buChar char="v"/>
            </a:pPr>
            <a:endParaRPr lang="en-US">
              <a:cs typeface="Calibri"/>
            </a:endParaRPr>
          </a:p>
        </p:txBody>
      </p:sp>
      <p:sp>
        <p:nvSpPr>
          <p:cNvPr id="7" name="TextBox 6">
            <a:extLst>
              <a:ext uri="{FF2B5EF4-FFF2-40B4-BE49-F238E27FC236}">
                <a16:creationId xmlns:a16="http://schemas.microsoft.com/office/drawing/2014/main" id="{26CBBEED-C2B0-FD4D-129F-1BCA05B220F4}"/>
              </a:ext>
            </a:extLst>
          </p:cNvPr>
          <p:cNvSpPr txBox="1"/>
          <p:nvPr/>
        </p:nvSpPr>
        <p:spPr>
          <a:xfrm>
            <a:off x="286431" y="1808888"/>
            <a:ext cx="83473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alibri"/>
                <a:cs typeface="Calibri"/>
              </a:rPr>
              <a:t>The rules of half-masting are as follows...</a:t>
            </a:r>
            <a:endParaRPr lang="en-US" sz="2400">
              <a:latin typeface="Calibri"/>
              <a:cs typeface="Calibri Light"/>
            </a:endParaRPr>
          </a:p>
        </p:txBody>
      </p:sp>
    </p:spTree>
    <p:extLst>
      <p:ext uri="{BB962C8B-B14F-4D97-AF65-F5344CB8AC3E}">
        <p14:creationId xmlns:p14="http://schemas.microsoft.com/office/powerpoint/2010/main" val="260324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AFB5B-9A9B-02D7-BD1B-336E73948CF6}"/>
              </a:ext>
            </a:extLst>
          </p:cNvPr>
          <p:cNvSpPr>
            <a:spLocks noGrp="1"/>
          </p:cNvSpPr>
          <p:nvPr>
            <p:ph type="title"/>
          </p:nvPr>
        </p:nvSpPr>
        <p:spPr/>
        <p:txBody>
          <a:bodyPr/>
          <a:lstStyle/>
          <a:p>
            <a:r>
              <a:rPr lang="en-US">
                <a:ea typeface="+mj-lt"/>
                <a:cs typeface="+mj-lt"/>
              </a:rPr>
              <a:t>Half Masting. </a:t>
            </a:r>
            <a:r>
              <a:rPr lang="en-US" sz="1600">
                <a:ea typeface="+mj-lt"/>
                <a:cs typeface="+mj-lt"/>
              </a:rPr>
              <a:t>(Cont'd)</a:t>
            </a:r>
            <a:endParaRPr lang="en-US" sz="1600"/>
          </a:p>
        </p:txBody>
      </p:sp>
      <p:sp>
        <p:nvSpPr>
          <p:cNvPr id="3" name="Content Placeholder 2">
            <a:extLst>
              <a:ext uri="{FF2B5EF4-FFF2-40B4-BE49-F238E27FC236}">
                <a16:creationId xmlns:a16="http://schemas.microsoft.com/office/drawing/2014/main" id="{FEB434D4-005D-AC30-000A-1617D481D2D6}"/>
              </a:ext>
            </a:extLst>
          </p:cNvPr>
          <p:cNvSpPr>
            <a:spLocks noGrp="1"/>
          </p:cNvSpPr>
          <p:nvPr>
            <p:ph idx="1"/>
          </p:nvPr>
        </p:nvSpPr>
        <p:spPr>
          <a:xfrm>
            <a:off x="295455" y="1451814"/>
            <a:ext cx="10515600" cy="4351338"/>
          </a:xfrm>
        </p:spPr>
        <p:txBody>
          <a:bodyPr vert="horz" lIns="91440" tIns="45720" rIns="91440" bIns="45720" rtlCol="0" anchor="t">
            <a:normAutofit/>
          </a:bodyPr>
          <a:lstStyle/>
          <a:p>
            <a:pPr marL="285750" indent="-285750">
              <a:lnSpc>
                <a:spcPct val="100000"/>
              </a:lnSpc>
              <a:spcBef>
                <a:spcPts val="0"/>
              </a:spcBef>
              <a:buFont typeface="Wingdings,Sans-Serif" panose="020B0604020202020204" pitchFamily="34" charset="0"/>
              <a:buChar char="v"/>
            </a:pPr>
            <a:r>
              <a:rPr lang="en-US">
                <a:ea typeface="+mn-lt"/>
                <a:cs typeface="+mn-lt"/>
              </a:rPr>
              <a:t>Within a riding upon the death  of a member of the House of Commons;</a:t>
            </a:r>
          </a:p>
          <a:p>
            <a:pPr marL="285750" indent="-285750">
              <a:lnSpc>
                <a:spcPct val="100000"/>
              </a:lnSpc>
              <a:spcBef>
                <a:spcPts val="0"/>
              </a:spcBef>
              <a:buFont typeface="Wingdings,Sans-Serif" panose="020B0604020202020204" pitchFamily="34" charset="0"/>
              <a:buChar char="v"/>
            </a:pPr>
            <a:r>
              <a:rPr lang="en-US">
                <a:ea typeface="+mn-lt"/>
                <a:cs typeface="+mn-lt"/>
              </a:rPr>
              <a:t>Within a District, upon the death of the District Commander, or former District Commander;</a:t>
            </a:r>
          </a:p>
          <a:p>
            <a:pPr marL="285750" indent="-285750">
              <a:lnSpc>
                <a:spcPct val="100000"/>
              </a:lnSpc>
              <a:spcBef>
                <a:spcPts val="0"/>
              </a:spcBef>
              <a:buFont typeface="Wingdings,Sans-Serif" panose="020B0604020202020204" pitchFamily="34" charset="0"/>
              <a:buChar char="v"/>
            </a:pPr>
            <a:r>
              <a:rPr lang="en-US">
                <a:ea typeface="+mn-lt"/>
                <a:cs typeface="+mn-lt"/>
              </a:rPr>
              <a:t>Within a Zone upon the death of the Zone Commander or former Zone Commander;</a:t>
            </a:r>
          </a:p>
          <a:p>
            <a:pPr marL="285750" indent="-285750">
              <a:lnSpc>
                <a:spcPct val="100000"/>
              </a:lnSpc>
              <a:spcBef>
                <a:spcPts val="0"/>
              </a:spcBef>
              <a:buFont typeface="Wingdings,Sans-Serif" panose="020B0604020202020204" pitchFamily="34" charset="0"/>
              <a:buChar char="v"/>
            </a:pPr>
            <a:r>
              <a:rPr lang="en-US">
                <a:ea typeface="+mn-lt"/>
                <a:cs typeface="+mn-lt"/>
              </a:rPr>
              <a:t>At a Branch, upon the death of a member of the Branch or Ladies Auxiliary, and at the discretion of the Branch upon the death of a Veteran or member of the CAF. </a:t>
            </a:r>
            <a:endParaRPr lang="en-US"/>
          </a:p>
        </p:txBody>
      </p:sp>
      <p:pic>
        <p:nvPicPr>
          <p:cNvPr id="5" name="Picture 4" descr="A picture containing text, clipart&#10;&#10;Description automatically generated">
            <a:extLst>
              <a:ext uri="{FF2B5EF4-FFF2-40B4-BE49-F238E27FC236}">
                <a16:creationId xmlns:a16="http://schemas.microsoft.com/office/drawing/2014/main" id="{672527F1-7E66-FB0A-3B9F-00BC4A0ECA88}"/>
              </a:ext>
            </a:extLst>
          </p:cNvPr>
          <p:cNvPicPr>
            <a:picLocks noChangeAspect="1"/>
          </p:cNvPicPr>
          <p:nvPr/>
        </p:nvPicPr>
        <p:blipFill>
          <a:blip r:embed="rId2"/>
          <a:stretch>
            <a:fillRect/>
          </a:stretch>
        </p:blipFill>
        <p:spPr>
          <a:xfrm>
            <a:off x="10471336" y="130971"/>
            <a:ext cx="1182967" cy="370154"/>
          </a:xfrm>
          <a:prstGeom prst="rect">
            <a:avLst/>
          </a:prstGeom>
        </p:spPr>
      </p:pic>
    </p:spTree>
    <p:extLst>
      <p:ext uri="{BB962C8B-B14F-4D97-AF65-F5344CB8AC3E}">
        <p14:creationId xmlns:p14="http://schemas.microsoft.com/office/powerpoint/2010/main" val="214053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85351-8344-744B-BFFD-BAB794DFC435}"/>
              </a:ext>
            </a:extLst>
          </p:cNvPr>
          <p:cNvSpPr>
            <a:spLocks noGrp="1"/>
          </p:cNvSpPr>
          <p:nvPr>
            <p:ph type="title"/>
          </p:nvPr>
        </p:nvSpPr>
        <p:spPr>
          <a:xfrm>
            <a:off x="66554" y="114340"/>
            <a:ext cx="10515600" cy="1325563"/>
          </a:xfrm>
        </p:spPr>
        <p:txBody>
          <a:bodyPr/>
          <a:lstStyle/>
          <a:p>
            <a:r>
              <a:rPr lang="en-US">
                <a:cs typeface="Calibri Light"/>
              </a:rPr>
              <a:t>REMEMBRANCE DAY – HALF MASTING </a:t>
            </a:r>
            <a:r>
              <a:rPr lang="en-US" sz="2800">
                <a:cs typeface="Calibri Light"/>
              </a:rPr>
              <a:t>(National)</a:t>
            </a:r>
          </a:p>
        </p:txBody>
      </p:sp>
      <p:sp>
        <p:nvSpPr>
          <p:cNvPr id="3" name="Content Placeholder 2">
            <a:extLst>
              <a:ext uri="{FF2B5EF4-FFF2-40B4-BE49-F238E27FC236}">
                <a16:creationId xmlns:a16="http://schemas.microsoft.com/office/drawing/2014/main" id="{0D9ABEFC-C9A5-3C39-9942-C49C0B9AA37A}"/>
              </a:ext>
            </a:extLst>
          </p:cNvPr>
          <p:cNvSpPr>
            <a:spLocks noGrp="1"/>
          </p:cNvSpPr>
          <p:nvPr>
            <p:ph idx="1"/>
          </p:nvPr>
        </p:nvSpPr>
        <p:spPr>
          <a:xfrm>
            <a:off x="66555" y="1729170"/>
            <a:ext cx="12116763" cy="5113336"/>
          </a:xfrm>
        </p:spPr>
        <p:txBody>
          <a:bodyPr vert="horz" lIns="91440" tIns="45720" rIns="91440" bIns="45720" rtlCol="0" anchor="t">
            <a:normAutofit fontScale="92500" lnSpcReduction="10000"/>
          </a:bodyPr>
          <a:lstStyle/>
          <a:p>
            <a:pPr>
              <a:buFont typeface="Wingdings" panose="020B0604020202020204" pitchFamily="34" charset="0"/>
              <a:buChar char="v"/>
            </a:pPr>
            <a:r>
              <a:rPr lang="en-US">
                <a:ea typeface="+mn-lt"/>
                <a:cs typeface="+mn-lt"/>
              </a:rPr>
              <a:t> It is now Canadian Government policy that all external Canadian Flags are to be flown at half-mast on Remembrance Day “to </a:t>
            </a:r>
            <a:r>
              <a:rPr lang="en-US" err="1">
                <a:ea typeface="+mn-lt"/>
                <a:cs typeface="+mn-lt"/>
              </a:rPr>
              <a:t>honour</a:t>
            </a:r>
            <a:r>
              <a:rPr lang="en-US">
                <a:ea typeface="+mn-lt"/>
                <a:cs typeface="+mn-lt"/>
              </a:rPr>
              <a:t> the memory of all Canadians who have served their country in times of war”. The policy is as follows: </a:t>
            </a:r>
            <a:br>
              <a:rPr lang="en-US">
                <a:ea typeface="+mn-lt"/>
                <a:cs typeface="+mn-lt"/>
              </a:rPr>
            </a:br>
            <a:endParaRPr lang="en-US">
              <a:ea typeface="+mn-lt"/>
              <a:cs typeface="+mn-lt"/>
            </a:endParaRPr>
          </a:p>
          <a:p>
            <a:pPr>
              <a:buFont typeface="Wingdings" panose="020B0604020202020204" pitchFamily="34" charset="0"/>
              <a:buChar char="v"/>
            </a:pPr>
            <a:r>
              <a:rPr lang="en-US">
                <a:ea typeface="+mn-lt"/>
                <a:cs typeface="+mn-lt"/>
              </a:rPr>
              <a:t> The Canadian Flag will be flown at half-mast on all federal government buildings and establishments across Canada from sunrise to sunset on Remembrance Day; </a:t>
            </a:r>
            <a:br>
              <a:rPr lang="en-US">
                <a:ea typeface="+mn-lt"/>
                <a:cs typeface="+mn-lt"/>
              </a:rPr>
            </a:br>
            <a:endParaRPr lang="en-US">
              <a:ea typeface="+mn-lt"/>
              <a:cs typeface="+mn-lt"/>
            </a:endParaRPr>
          </a:p>
          <a:p>
            <a:pPr>
              <a:buFont typeface="Wingdings" panose="020B0604020202020204" pitchFamily="34" charset="0"/>
              <a:buChar char="v"/>
            </a:pPr>
            <a:r>
              <a:rPr lang="en-US">
                <a:ea typeface="+mn-lt"/>
                <a:cs typeface="+mn-lt"/>
              </a:rPr>
              <a:t> Should half-masting occur near a cenotaph or at another site where Remembrance services are being observed, half-masting can occur from 11:00 a.m. (or according to the prescribed order of service) and extend until sunset on November 11; </a:t>
            </a:r>
            <a:br>
              <a:rPr lang="en-US">
                <a:ea typeface="+mn-lt"/>
                <a:cs typeface="+mn-lt"/>
              </a:rPr>
            </a:br>
            <a:endParaRPr lang="en-US">
              <a:ea typeface="+mn-lt"/>
              <a:cs typeface="+mn-lt"/>
            </a:endParaRPr>
          </a:p>
          <a:p>
            <a:pPr>
              <a:buFont typeface="Wingdings" panose="020B0604020202020204" pitchFamily="34" charset="0"/>
              <a:buChar char="v"/>
            </a:pPr>
            <a:r>
              <a:rPr lang="en-US">
                <a:ea typeface="+mn-lt"/>
                <a:cs typeface="+mn-lt"/>
              </a:rPr>
              <a:t> The flag on the Peace Tower will fly at half-mast from the commencement of the Remembrance Day service at the National War Memorial in Ottawa, Ontario, and remain in that position until sunset</a:t>
            </a:r>
            <a:endParaRPr lang="en-US">
              <a:cs typeface="Calibri" panose="020F0502020204030204"/>
            </a:endParaRPr>
          </a:p>
          <a:p>
            <a:endParaRPr lang="en-US"/>
          </a:p>
          <a:p>
            <a:endParaRPr lang="en-US"/>
          </a:p>
          <a:p>
            <a:endParaRPr lang="en-US">
              <a:cs typeface="Calibri"/>
            </a:endParaRPr>
          </a:p>
        </p:txBody>
      </p:sp>
      <p:pic>
        <p:nvPicPr>
          <p:cNvPr id="5" name="Picture 4" descr="A picture containing text, clipart&#10;&#10;Description automatically generated">
            <a:extLst>
              <a:ext uri="{FF2B5EF4-FFF2-40B4-BE49-F238E27FC236}">
                <a16:creationId xmlns:a16="http://schemas.microsoft.com/office/drawing/2014/main" id="{A21641DE-5FC3-68ED-000D-7700D77E2182}"/>
              </a:ext>
            </a:extLst>
          </p:cNvPr>
          <p:cNvPicPr>
            <a:picLocks noChangeAspect="1"/>
          </p:cNvPicPr>
          <p:nvPr/>
        </p:nvPicPr>
        <p:blipFill>
          <a:blip r:embed="rId2"/>
          <a:stretch>
            <a:fillRect/>
          </a:stretch>
        </p:blipFill>
        <p:spPr>
          <a:xfrm>
            <a:off x="10531619" y="111610"/>
            <a:ext cx="1467801" cy="508721"/>
          </a:xfrm>
          <a:prstGeom prst="rect">
            <a:avLst/>
          </a:prstGeom>
        </p:spPr>
      </p:pic>
    </p:spTree>
    <p:extLst>
      <p:ext uri="{BB962C8B-B14F-4D97-AF65-F5344CB8AC3E}">
        <p14:creationId xmlns:p14="http://schemas.microsoft.com/office/powerpoint/2010/main" val="401614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AD872-ACF9-2A25-005B-BACE24EE0239}"/>
              </a:ext>
            </a:extLst>
          </p:cNvPr>
          <p:cNvSpPr>
            <a:spLocks noGrp="1"/>
          </p:cNvSpPr>
          <p:nvPr>
            <p:ph type="title"/>
          </p:nvPr>
        </p:nvSpPr>
        <p:spPr>
          <a:xfrm>
            <a:off x="-965" y="114340"/>
            <a:ext cx="11354764" cy="1325563"/>
          </a:xfrm>
        </p:spPr>
        <p:txBody>
          <a:bodyPr/>
          <a:lstStyle/>
          <a:p>
            <a:r>
              <a:rPr lang="en-US">
                <a:ea typeface="+mj-lt"/>
                <a:cs typeface="+mj-lt"/>
              </a:rPr>
              <a:t>REMEMBRANCE DAY – HALF MASTING</a:t>
            </a:r>
            <a:br>
              <a:rPr lang="en-US">
                <a:ea typeface="+mj-lt"/>
                <a:cs typeface="+mj-lt"/>
              </a:rPr>
            </a:br>
            <a:r>
              <a:rPr lang="en-US">
                <a:ea typeface="+mj-lt"/>
                <a:cs typeface="+mj-lt"/>
              </a:rPr>
              <a:t> (Legion Policy)</a:t>
            </a:r>
            <a:endParaRPr lang="en-US"/>
          </a:p>
        </p:txBody>
      </p:sp>
      <p:sp>
        <p:nvSpPr>
          <p:cNvPr id="3" name="Content Placeholder 2">
            <a:extLst>
              <a:ext uri="{FF2B5EF4-FFF2-40B4-BE49-F238E27FC236}">
                <a16:creationId xmlns:a16="http://schemas.microsoft.com/office/drawing/2014/main" id="{238715DB-993C-BBCA-1555-2629D5951DC9}"/>
              </a:ext>
            </a:extLst>
          </p:cNvPr>
          <p:cNvSpPr>
            <a:spLocks noGrp="1"/>
          </p:cNvSpPr>
          <p:nvPr>
            <p:ph idx="1"/>
          </p:nvPr>
        </p:nvSpPr>
        <p:spPr>
          <a:xfrm>
            <a:off x="8682" y="1516967"/>
            <a:ext cx="12174636" cy="4659996"/>
          </a:xfrm>
        </p:spPr>
        <p:txBody>
          <a:bodyPr vert="horz" lIns="91440" tIns="45720" rIns="91440" bIns="45720" rtlCol="0" anchor="t">
            <a:normAutofit fontScale="70000" lnSpcReduction="20000"/>
          </a:bodyPr>
          <a:lstStyle/>
          <a:p>
            <a:pPr marL="0" indent="0">
              <a:buNone/>
            </a:pPr>
            <a:r>
              <a:rPr lang="en-US">
                <a:ea typeface="+mn-lt"/>
                <a:cs typeface="+mn-lt"/>
              </a:rPr>
              <a:t>Legion Policy. In order to conform to this Government policy the Legion policy for half-masting the Canadian Flag on Remembrance Day is as follows: </a:t>
            </a:r>
          </a:p>
          <a:p>
            <a:pPr marL="0" indent="0">
              <a:buNone/>
            </a:pPr>
            <a:endParaRPr lang="en-US">
              <a:ea typeface="+mn-lt"/>
              <a:cs typeface="+mn-lt"/>
            </a:endParaRPr>
          </a:p>
          <a:p>
            <a:pPr>
              <a:buNone/>
            </a:pPr>
            <a:r>
              <a:rPr lang="en-US">
                <a:ea typeface="+mn-lt"/>
                <a:cs typeface="+mn-lt"/>
              </a:rPr>
              <a:t>a. Canadian Flags flown outside Legion establishments where Remembrance Day services will not occur will be flown at half-mast for the day; </a:t>
            </a:r>
            <a:br>
              <a:rPr lang="en-US">
                <a:ea typeface="+mn-lt"/>
                <a:cs typeface="+mn-lt"/>
              </a:rPr>
            </a:br>
            <a:endParaRPr lang="en-US">
              <a:ea typeface="+mn-lt"/>
              <a:cs typeface="+mn-lt"/>
            </a:endParaRPr>
          </a:p>
          <a:p>
            <a:pPr>
              <a:buFont typeface="Arial"/>
              <a:buChar char="•"/>
            </a:pPr>
            <a:r>
              <a:rPr lang="en-US">
                <a:ea typeface="+mn-lt"/>
                <a:cs typeface="+mn-lt"/>
              </a:rPr>
              <a:t>External Canadian Flags flown at Branches or cenotaphs where a Remembrance Service will occur will be flown at full-mast until the playing of the first note of the Last Post, and then lowered as per custom. The flags will be raised to the full-mast position on the first note of Rouse and remain so during the playing of the Royal Anthem and march past if applicable;  </a:t>
            </a:r>
            <a:br>
              <a:rPr lang="en-US">
                <a:ea typeface="+mn-lt"/>
                <a:cs typeface="+mn-lt"/>
              </a:rPr>
            </a:br>
            <a:endParaRPr lang="en-US">
              <a:ea typeface="+mn-lt"/>
              <a:cs typeface="+mn-lt"/>
            </a:endParaRPr>
          </a:p>
          <a:p>
            <a:pPr indent="0">
              <a:buNone/>
            </a:pPr>
            <a:r>
              <a:rPr lang="en-US">
                <a:ea typeface="+mn-lt"/>
                <a:cs typeface="+mn-lt"/>
              </a:rPr>
              <a:t>Note: All wreaths are to be removed the following day of the Ceremony or during the next week at the latest.</a:t>
            </a:r>
            <a:endParaRPr lang="en-US"/>
          </a:p>
          <a:p>
            <a:pPr>
              <a:buNone/>
            </a:pPr>
            <a:endParaRPr lang="en-US"/>
          </a:p>
          <a:p>
            <a:pPr>
              <a:buNone/>
            </a:pPr>
            <a:endParaRPr lang="en-US"/>
          </a:p>
          <a:p>
            <a:pPr marL="0" indent="0">
              <a:buNone/>
            </a:pPr>
            <a:br>
              <a:rPr lang="en-US">
                <a:ea typeface="+mn-lt"/>
                <a:cs typeface="+mn-lt"/>
              </a:rPr>
            </a:br>
            <a:endParaRPr lang="en-US">
              <a:ea typeface="+mn-lt"/>
              <a:cs typeface="+mn-lt"/>
            </a:endParaRPr>
          </a:p>
          <a:p>
            <a:endParaRPr lang="en-US">
              <a:cs typeface="Calibri"/>
            </a:endParaRPr>
          </a:p>
        </p:txBody>
      </p:sp>
      <p:pic>
        <p:nvPicPr>
          <p:cNvPr id="5" name="Picture 4" descr="A picture containing text, clipart&#10;&#10;Description automatically generated">
            <a:extLst>
              <a:ext uri="{FF2B5EF4-FFF2-40B4-BE49-F238E27FC236}">
                <a16:creationId xmlns:a16="http://schemas.microsoft.com/office/drawing/2014/main" id="{A07DF254-E141-9017-54F9-D8246E929203}"/>
              </a:ext>
            </a:extLst>
          </p:cNvPr>
          <p:cNvPicPr>
            <a:picLocks noChangeAspect="1"/>
          </p:cNvPicPr>
          <p:nvPr/>
        </p:nvPicPr>
        <p:blipFill>
          <a:blip r:embed="rId2"/>
          <a:stretch>
            <a:fillRect/>
          </a:stretch>
        </p:blipFill>
        <p:spPr>
          <a:xfrm>
            <a:off x="10486548" y="95330"/>
            <a:ext cx="1467801" cy="508721"/>
          </a:xfrm>
          <a:prstGeom prst="rect">
            <a:avLst/>
          </a:prstGeom>
        </p:spPr>
      </p:pic>
    </p:spTree>
    <p:extLst>
      <p:ext uri="{BB962C8B-B14F-4D97-AF65-F5344CB8AC3E}">
        <p14:creationId xmlns:p14="http://schemas.microsoft.com/office/powerpoint/2010/main" val="244808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3071E-9B14-B725-F3B3-C6904992605A}"/>
              </a:ext>
            </a:extLst>
          </p:cNvPr>
          <p:cNvSpPr>
            <a:spLocks noGrp="1"/>
          </p:cNvSpPr>
          <p:nvPr>
            <p:ph type="title"/>
          </p:nvPr>
        </p:nvSpPr>
        <p:spPr/>
        <p:txBody>
          <a:bodyPr/>
          <a:lstStyle/>
          <a:p>
            <a:r>
              <a:rPr lang="en-US">
                <a:cs typeface="Calibri Light"/>
              </a:rPr>
              <a:t>Legion Overview:</a:t>
            </a:r>
            <a:endParaRPr lang="en-US"/>
          </a:p>
        </p:txBody>
      </p:sp>
      <p:sp>
        <p:nvSpPr>
          <p:cNvPr id="3" name="Content Placeholder 2">
            <a:extLst>
              <a:ext uri="{FF2B5EF4-FFF2-40B4-BE49-F238E27FC236}">
                <a16:creationId xmlns:a16="http://schemas.microsoft.com/office/drawing/2014/main" id="{5E732DE2-45C7-A7D8-59E3-0D10BFBF1A3D}"/>
              </a:ext>
            </a:extLst>
          </p:cNvPr>
          <p:cNvSpPr>
            <a:spLocks noGrp="1"/>
          </p:cNvSpPr>
          <p:nvPr>
            <p:ph idx="1"/>
          </p:nvPr>
        </p:nvSpPr>
        <p:spPr/>
        <p:txBody>
          <a:bodyPr vert="horz" lIns="91440" tIns="45720" rIns="91440" bIns="45720" rtlCol="0" anchor="t">
            <a:normAutofit/>
          </a:bodyPr>
          <a:lstStyle/>
          <a:p>
            <a:r>
              <a:rPr lang="en-US">
                <a:cs typeface="Calibri"/>
              </a:rPr>
              <a:t>Firstly known as the Dominion Veterans Alliance, founded on the 25th November 1925, Winnipeg MB. </a:t>
            </a:r>
          </a:p>
          <a:p>
            <a:r>
              <a:rPr lang="en-US">
                <a:cs typeface="Calibri"/>
              </a:rPr>
              <a:t>The Legion was founded as the "The Canadian Legion of the British Empire Service League" incorporated by a special Act of Parliament and the Charter was issued July 1926.</a:t>
            </a:r>
          </a:p>
          <a:p>
            <a:r>
              <a:rPr lang="en-US">
                <a:cs typeface="Calibri"/>
              </a:rPr>
              <a:t>Her Majesty Queen ELizabeth II, gave her consent to use the prefix "Royal" on December 19th, 1960. </a:t>
            </a:r>
          </a:p>
          <a:p>
            <a:r>
              <a:rPr lang="en-US">
                <a:cs typeface="Calibri"/>
              </a:rPr>
              <a:t>The organization became known as "The Royal Canadian Legion" (RCL) officially in 1961 when the Act of Incorporation was amended.</a:t>
            </a:r>
          </a:p>
        </p:txBody>
      </p:sp>
      <p:pic>
        <p:nvPicPr>
          <p:cNvPr id="5" name="Picture 4" descr="A picture containing text, clipart&#10;&#10;Description automatically generated">
            <a:extLst>
              <a:ext uri="{FF2B5EF4-FFF2-40B4-BE49-F238E27FC236}">
                <a16:creationId xmlns:a16="http://schemas.microsoft.com/office/drawing/2014/main" id="{F1A2F26F-0D75-4AC7-3B1E-7ECCBE3A9D4A}"/>
              </a:ext>
            </a:extLst>
          </p:cNvPr>
          <p:cNvPicPr>
            <a:picLocks noChangeAspect="1"/>
          </p:cNvPicPr>
          <p:nvPr/>
        </p:nvPicPr>
        <p:blipFill>
          <a:blip r:embed="rId2"/>
          <a:stretch>
            <a:fillRect/>
          </a:stretch>
        </p:blipFill>
        <p:spPr>
          <a:xfrm>
            <a:off x="10945811" y="-449"/>
            <a:ext cx="1178435" cy="412266"/>
          </a:xfrm>
          <a:prstGeom prst="rect">
            <a:avLst/>
          </a:prstGeom>
        </p:spPr>
      </p:pic>
    </p:spTree>
    <p:extLst>
      <p:ext uri="{BB962C8B-B14F-4D97-AF65-F5344CB8AC3E}">
        <p14:creationId xmlns:p14="http://schemas.microsoft.com/office/powerpoint/2010/main" val="167931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411D9-F952-0484-51AC-D31C8609AF15}"/>
              </a:ext>
            </a:extLst>
          </p:cNvPr>
          <p:cNvSpPr>
            <a:spLocks noGrp="1"/>
          </p:cNvSpPr>
          <p:nvPr>
            <p:ph type="title"/>
          </p:nvPr>
        </p:nvSpPr>
        <p:spPr>
          <a:xfrm>
            <a:off x="711820" y="848345"/>
            <a:ext cx="10515600" cy="1325563"/>
          </a:xfrm>
        </p:spPr>
        <p:txBody>
          <a:bodyPr>
            <a:normAutofit fontScale="90000"/>
          </a:bodyPr>
          <a:lstStyle/>
          <a:p>
            <a:r>
              <a:rPr lang="en-US" dirty="0">
                <a:ea typeface="+mj-lt"/>
                <a:cs typeface="+mj-lt"/>
              </a:rPr>
              <a:t>    The RCL keeps the Traditions of Remembrance alive for the future generations through various initiatives, such as...</a:t>
            </a:r>
            <a:endParaRPr lang="en-US" dirty="0"/>
          </a:p>
        </p:txBody>
      </p:sp>
      <p:sp>
        <p:nvSpPr>
          <p:cNvPr id="3" name="Content Placeholder 2">
            <a:extLst>
              <a:ext uri="{FF2B5EF4-FFF2-40B4-BE49-F238E27FC236}">
                <a16:creationId xmlns:a16="http://schemas.microsoft.com/office/drawing/2014/main" id="{D6636B86-0F5D-8627-FF09-5B39CAD44A85}"/>
              </a:ext>
            </a:extLst>
          </p:cNvPr>
          <p:cNvSpPr>
            <a:spLocks noGrp="1"/>
          </p:cNvSpPr>
          <p:nvPr>
            <p:ph idx="1"/>
          </p:nvPr>
        </p:nvSpPr>
        <p:spPr/>
        <p:txBody>
          <a:bodyPr vert="horz" lIns="91440" tIns="45720" rIns="91440" bIns="45720" rtlCol="0" anchor="t">
            <a:normAutofit/>
          </a:bodyPr>
          <a:lstStyle/>
          <a:p>
            <a:endParaRPr lang="en-US" dirty="0"/>
          </a:p>
          <a:p>
            <a:endParaRPr lang="en-US" dirty="0">
              <a:ea typeface="+mn-lt"/>
              <a:cs typeface="+mn-lt"/>
            </a:endParaRPr>
          </a:p>
          <a:p>
            <a:pPr>
              <a:buFont typeface="Wingdings,Sans-Serif" panose="020B0604020202020204" pitchFamily="34" charset="0"/>
              <a:buChar char="v"/>
            </a:pPr>
            <a:r>
              <a:rPr lang="en-US" dirty="0">
                <a:ea typeface="+mn-lt"/>
                <a:cs typeface="+mn-lt"/>
              </a:rPr>
              <a:t>The Poppy Campaign;</a:t>
            </a:r>
          </a:p>
          <a:p>
            <a:pPr>
              <a:buFont typeface="Wingdings,Sans-Serif" panose="020B0604020202020204" pitchFamily="34" charset="0"/>
              <a:buChar char="v"/>
            </a:pPr>
            <a:r>
              <a:rPr lang="en-US" dirty="0">
                <a:ea typeface="+mn-lt"/>
                <a:cs typeface="+mn-lt"/>
              </a:rPr>
              <a:t>Legion Sports Programs;</a:t>
            </a:r>
          </a:p>
          <a:p>
            <a:pPr>
              <a:buFont typeface="Wingdings,Sans-Serif" panose="020B0604020202020204" pitchFamily="34" charset="0"/>
              <a:buChar char="v"/>
            </a:pPr>
            <a:r>
              <a:rPr lang="en-US" dirty="0">
                <a:ea typeface="+mn-lt"/>
                <a:cs typeface="+mn-lt"/>
              </a:rPr>
              <a:t>Legion Youth Education Programs; and</a:t>
            </a:r>
          </a:p>
          <a:p>
            <a:pPr>
              <a:buFont typeface="Wingdings,Sans-Serif" panose="020B0604020202020204" pitchFamily="34" charset="0"/>
              <a:buChar char="v"/>
            </a:pPr>
            <a:r>
              <a:rPr lang="en-US" dirty="0">
                <a:ea typeface="+mn-lt"/>
                <a:cs typeface="+mn-lt"/>
              </a:rPr>
              <a:t>Scholarships and bursary programs.</a:t>
            </a:r>
          </a:p>
          <a:p>
            <a:endParaRPr lang="en-US" dirty="0">
              <a:ea typeface="+mn-lt"/>
              <a:cs typeface="+mn-lt"/>
            </a:endParaRPr>
          </a:p>
          <a:p>
            <a:endParaRPr lang="en-US" dirty="0">
              <a:cs typeface="Calibri"/>
            </a:endParaRPr>
          </a:p>
        </p:txBody>
      </p:sp>
      <p:pic>
        <p:nvPicPr>
          <p:cNvPr id="5" name="Picture 4" descr="A picture containing text, clipart&#10;&#10;Description automatically generated">
            <a:extLst>
              <a:ext uri="{FF2B5EF4-FFF2-40B4-BE49-F238E27FC236}">
                <a16:creationId xmlns:a16="http://schemas.microsoft.com/office/drawing/2014/main" id="{E380B6A3-F949-C292-FC4F-F464102572AD}"/>
              </a:ext>
            </a:extLst>
          </p:cNvPr>
          <p:cNvPicPr>
            <a:picLocks noChangeAspect="1"/>
          </p:cNvPicPr>
          <p:nvPr/>
        </p:nvPicPr>
        <p:blipFill>
          <a:blip r:embed="rId2"/>
          <a:stretch>
            <a:fillRect/>
          </a:stretch>
        </p:blipFill>
        <p:spPr>
          <a:xfrm>
            <a:off x="10945811" y="-449"/>
            <a:ext cx="1178435" cy="412266"/>
          </a:xfrm>
          <a:prstGeom prst="rect">
            <a:avLst/>
          </a:prstGeom>
        </p:spPr>
      </p:pic>
    </p:spTree>
    <p:extLst>
      <p:ext uri="{BB962C8B-B14F-4D97-AF65-F5344CB8AC3E}">
        <p14:creationId xmlns:p14="http://schemas.microsoft.com/office/powerpoint/2010/main" val="35298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DB278-839D-8AAF-A7D2-7AA68411D21F}"/>
              </a:ext>
            </a:extLst>
          </p:cNvPr>
          <p:cNvSpPr>
            <a:spLocks noGrp="1"/>
          </p:cNvSpPr>
          <p:nvPr>
            <p:ph type="title"/>
          </p:nvPr>
        </p:nvSpPr>
        <p:spPr/>
        <p:txBody>
          <a:bodyPr/>
          <a:lstStyle/>
          <a:p>
            <a:r>
              <a:rPr lang="en-US">
                <a:ea typeface="+mj-lt"/>
                <a:cs typeface="+mj-lt"/>
              </a:rPr>
              <a:t>Role of the Sgt-at-Arms</a:t>
            </a:r>
            <a:endParaRPr lang="en-US"/>
          </a:p>
        </p:txBody>
      </p:sp>
      <p:sp>
        <p:nvSpPr>
          <p:cNvPr id="3" name="Content Placeholder 2">
            <a:extLst>
              <a:ext uri="{FF2B5EF4-FFF2-40B4-BE49-F238E27FC236}">
                <a16:creationId xmlns:a16="http://schemas.microsoft.com/office/drawing/2014/main" id="{9A158F86-540B-D4E1-B72B-99922D3E3BA9}"/>
              </a:ext>
            </a:extLst>
          </p:cNvPr>
          <p:cNvSpPr>
            <a:spLocks noGrp="1"/>
          </p:cNvSpPr>
          <p:nvPr>
            <p:ph idx="1"/>
          </p:nvPr>
        </p:nvSpPr>
        <p:spPr>
          <a:xfrm>
            <a:off x="838200" y="1825625"/>
            <a:ext cx="10515600" cy="4874279"/>
          </a:xfrm>
        </p:spPr>
        <p:txBody>
          <a:bodyPr vert="horz" lIns="91440" tIns="45720" rIns="91440" bIns="45720" rtlCol="0" anchor="t">
            <a:normAutofit fontScale="92500" lnSpcReduction="10000"/>
          </a:bodyPr>
          <a:lstStyle/>
          <a:p>
            <a:r>
              <a:rPr lang="en-US" dirty="0">
                <a:cs typeface="Calibri"/>
              </a:rPr>
              <a:t>Establish and maintain a Branch </a:t>
            </a:r>
            <a:r>
              <a:rPr lang="en-US" dirty="0" err="1">
                <a:cs typeface="Calibri"/>
              </a:rPr>
              <a:t>Colour</a:t>
            </a:r>
            <a:r>
              <a:rPr lang="en-US" dirty="0">
                <a:cs typeface="Calibri"/>
              </a:rPr>
              <a:t> Party;</a:t>
            </a:r>
          </a:p>
          <a:p>
            <a:r>
              <a:rPr lang="en-US" dirty="0">
                <a:cs typeface="Calibri"/>
              </a:rPr>
              <a:t>Responsible for the </a:t>
            </a:r>
            <a:r>
              <a:rPr lang="en-US" dirty="0" err="1">
                <a:cs typeface="Calibri"/>
              </a:rPr>
              <a:t>Colours</a:t>
            </a:r>
            <a:r>
              <a:rPr lang="en-US" dirty="0">
                <a:cs typeface="Calibri"/>
              </a:rPr>
              <a:t> and Branch Insignia;</a:t>
            </a:r>
          </a:p>
          <a:p>
            <a:r>
              <a:rPr lang="en-US" dirty="0">
                <a:cs typeface="Calibri"/>
              </a:rPr>
              <a:t>Prepare </a:t>
            </a:r>
            <a:r>
              <a:rPr lang="en-US" dirty="0" err="1">
                <a:cs typeface="Calibri"/>
              </a:rPr>
              <a:t>Colour</a:t>
            </a:r>
            <a:r>
              <a:rPr lang="en-US" dirty="0">
                <a:cs typeface="Calibri"/>
              </a:rPr>
              <a:t> Party for Legion Meetings, Parades, banquets;</a:t>
            </a:r>
          </a:p>
          <a:p>
            <a:r>
              <a:rPr lang="en-US" dirty="0">
                <a:cs typeface="Calibri"/>
              </a:rPr>
              <a:t>Legion Dress Standards;</a:t>
            </a:r>
          </a:p>
          <a:p>
            <a:r>
              <a:rPr lang="en-US" dirty="0">
                <a:cs typeface="Calibri"/>
              </a:rPr>
              <a:t>Initiation of members at General Meetings;</a:t>
            </a:r>
          </a:p>
          <a:p>
            <a:r>
              <a:rPr lang="en-US" dirty="0">
                <a:cs typeface="Calibri"/>
              </a:rPr>
              <a:t>Ceremonies, ceremonial duties, special events;</a:t>
            </a:r>
          </a:p>
          <a:p>
            <a:r>
              <a:rPr lang="en-US" dirty="0">
                <a:cs typeface="Calibri"/>
              </a:rPr>
              <a:t>Legion Funerals;</a:t>
            </a:r>
          </a:p>
          <a:p>
            <a:r>
              <a:rPr lang="en-US" dirty="0">
                <a:cs typeface="Calibri"/>
              </a:rPr>
              <a:t>Security of meetings (only eligible attendees permitted); </a:t>
            </a:r>
          </a:p>
          <a:p>
            <a:r>
              <a:rPr lang="en-US" dirty="0">
                <a:cs typeface="Calibri"/>
              </a:rPr>
              <a:t>Secure the doors during elections; and</a:t>
            </a:r>
          </a:p>
          <a:p>
            <a:r>
              <a:rPr lang="en-US" dirty="0">
                <a:cs typeface="Calibri"/>
              </a:rPr>
              <a:t>Assist the President in maintaining order during Legion meetings, and to perform other duties assigned by the President.</a:t>
            </a:r>
          </a:p>
        </p:txBody>
      </p:sp>
      <p:pic>
        <p:nvPicPr>
          <p:cNvPr id="5" name="Picture 4" descr="A picture containing text, clipart&#10;&#10;Description automatically generated">
            <a:extLst>
              <a:ext uri="{FF2B5EF4-FFF2-40B4-BE49-F238E27FC236}">
                <a16:creationId xmlns:a16="http://schemas.microsoft.com/office/drawing/2014/main" id="{90E86ED1-E00C-CA37-442D-8DCB1D7FA7A0}"/>
              </a:ext>
            </a:extLst>
          </p:cNvPr>
          <p:cNvPicPr>
            <a:picLocks noChangeAspect="1"/>
          </p:cNvPicPr>
          <p:nvPr/>
        </p:nvPicPr>
        <p:blipFill>
          <a:blip r:embed="rId2"/>
          <a:stretch>
            <a:fillRect/>
          </a:stretch>
        </p:blipFill>
        <p:spPr>
          <a:xfrm>
            <a:off x="10945811" y="-449"/>
            <a:ext cx="1178435" cy="412266"/>
          </a:xfrm>
          <a:prstGeom prst="rect">
            <a:avLst/>
          </a:prstGeom>
        </p:spPr>
      </p:pic>
    </p:spTree>
    <p:extLst>
      <p:ext uri="{BB962C8B-B14F-4D97-AF65-F5344CB8AC3E}">
        <p14:creationId xmlns:p14="http://schemas.microsoft.com/office/powerpoint/2010/main" val="11009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ACD69-F19C-DB17-EB64-5BDC38B89AED}"/>
              </a:ext>
            </a:extLst>
          </p:cNvPr>
          <p:cNvSpPr>
            <a:spLocks noGrp="1"/>
          </p:cNvSpPr>
          <p:nvPr>
            <p:ph type="title"/>
          </p:nvPr>
        </p:nvSpPr>
        <p:spPr>
          <a:xfrm>
            <a:off x="27878" y="30588"/>
            <a:ext cx="10515600" cy="1325563"/>
          </a:xfrm>
        </p:spPr>
        <p:txBody>
          <a:bodyPr/>
          <a:lstStyle/>
          <a:p>
            <a:r>
              <a:rPr lang="en-US">
                <a:cs typeface="Calibri Light"/>
              </a:rPr>
              <a:t>Standard Legion Dress</a:t>
            </a:r>
            <a:endParaRPr lang="en-US"/>
          </a:p>
        </p:txBody>
      </p:sp>
      <p:sp>
        <p:nvSpPr>
          <p:cNvPr id="3" name="Content Placeholder 2">
            <a:extLst>
              <a:ext uri="{FF2B5EF4-FFF2-40B4-BE49-F238E27FC236}">
                <a16:creationId xmlns:a16="http://schemas.microsoft.com/office/drawing/2014/main" id="{CEBB9313-0448-0466-9BF7-9DB12C613DC2}"/>
              </a:ext>
            </a:extLst>
          </p:cNvPr>
          <p:cNvSpPr>
            <a:spLocks noGrp="1"/>
          </p:cNvSpPr>
          <p:nvPr>
            <p:ph idx="1"/>
          </p:nvPr>
        </p:nvSpPr>
        <p:spPr>
          <a:xfrm>
            <a:off x="367851" y="2785780"/>
            <a:ext cx="5478966" cy="2467441"/>
          </a:xfrm>
        </p:spPr>
        <p:txBody>
          <a:bodyPr vert="horz" lIns="91440" tIns="45720" rIns="91440" bIns="45720" rtlCol="0" anchor="t">
            <a:normAutofit fontScale="62500" lnSpcReduction="20000"/>
          </a:bodyPr>
          <a:lstStyle/>
          <a:p>
            <a:pPr marL="457200" indent="-457200">
              <a:buFont typeface="Wingdings" panose="020B0604020202020204" pitchFamily="34" charset="0"/>
              <a:buChar char="v"/>
            </a:pPr>
            <a:r>
              <a:rPr lang="en-US">
                <a:cs typeface="Calibri" panose="020F0502020204030204"/>
              </a:rPr>
              <a:t>Navy Blue Blazer</a:t>
            </a:r>
          </a:p>
          <a:p>
            <a:pPr marL="457200" indent="-457200">
              <a:buFont typeface="Wingdings" panose="020B0604020202020204" pitchFamily="34" charset="0"/>
              <a:buChar char="v"/>
            </a:pPr>
            <a:r>
              <a:rPr lang="en-US">
                <a:ea typeface="+mn-lt"/>
                <a:cs typeface="+mn-lt"/>
              </a:rPr>
              <a:t>Plain white shirt</a:t>
            </a:r>
          </a:p>
          <a:p>
            <a:pPr marL="457200" indent="-457200">
              <a:buFont typeface="Wingdings" panose="020B0604020202020204" pitchFamily="34" charset="0"/>
              <a:buChar char="v"/>
            </a:pPr>
            <a:r>
              <a:rPr lang="en-US">
                <a:ea typeface="+mn-lt"/>
                <a:cs typeface="+mn-lt"/>
              </a:rPr>
              <a:t>Black shoes</a:t>
            </a:r>
            <a:endParaRPr lang="en-US">
              <a:cs typeface="Calibri" panose="020F0502020204030204"/>
            </a:endParaRPr>
          </a:p>
          <a:p>
            <a:pPr marL="457200" indent="-457200">
              <a:buFont typeface="Wingdings" panose="020B0604020202020204" pitchFamily="34" charset="0"/>
              <a:buChar char="v"/>
            </a:pPr>
            <a:r>
              <a:rPr lang="en-US">
                <a:ea typeface="+mn-lt"/>
                <a:cs typeface="+mn-lt"/>
              </a:rPr>
              <a:t>Black socks</a:t>
            </a:r>
            <a:endParaRPr lang="en-US">
              <a:cs typeface="Calibri" panose="020F0502020204030204"/>
            </a:endParaRPr>
          </a:p>
          <a:p>
            <a:pPr marL="457200" indent="-457200">
              <a:buFont typeface="Wingdings" panose="020B0604020202020204" pitchFamily="34" charset="0"/>
              <a:buChar char="v"/>
            </a:pPr>
            <a:r>
              <a:rPr lang="en-US">
                <a:ea typeface="+mn-lt"/>
                <a:cs typeface="+mn-lt"/>
              </a:rPr>
              <a:t>Grey trousers</a:t>
            </a:r>
            <a:endParaRPr lang="en-US">
              <a:cs typeface="Calibri" panose="020F0502020204030204"/>
            </a:endParaRPr>
          </a:p>
          <a:p>
            <a:pPr marL="457200" indent="-457200">
              <a:buFont typeface="Wingdings" panose="020B0604020202020204" pitchFamily="34" charset="0"/>
              <a:buChar char="v"/>
            </a:pPr>
            <a:r>
              <a:rPr lang="en-US">
                <a:ea typeface="+mn-lt"/>
                <a:cs typeface="+mn-lt"/>
              </a:rPr>
              <a:t>Legion long striped tie</a:t>
            </a:r>
            <a:endParaRPr lang="en-US">
              <a:cs typeface="Calibri" panose="020F0502020204030204"/>
            </a:endParaRPr>
          </a:p>
          <a:p>
            <a:pPr marL="457200" indent="-457200">
              <a:buFont typeface="Wingdings" panose="020B0604020202020204" pitchFamily="34" charset="0"/>
              <a:buChar char="v"/>
            </a:pPr>
            <a:r>
              <a:rPr lang="en-US">
                <a:ea typeface="+mn-lt"/>
                <a:cs typeface="+mn-lt"/>
              </a:rPr>
              <a:t>White gloves are worn by comrades participating at ceremonies</a:t>
            </a:r>
            <a:endParaRPr lang="en-US">
              <a:cs typeface="Calibri" panose="020F0502020204030204"/>
            </a:endParaRPr>
          </a:p>
        </p:txBody>
      </p:sp>
      <p:sp>
        <p:nvSpPr>
          <p:cNvPr id="4" name="TextBox 3">
            <a:extLst>
              <a:ext uri="{FF2B5EF4-FFF2-40B4-BE49-F238E27FC236}">
                <a16:creationId xmlns:a16="http://schemas.microsoft.com/office/drawing/2014/main" id="{A77B4BBD-DD11-B0AB-7778-1E560B75F87D}"/>
              </a:ext>
            </a:extLst>
          </p:cNvPr>
          <p:cNvSpPr txBox="1"/>
          <p:nvPr/>
        </p:nvSpPr>
        <p:spPr>
          <a:xfrm>
            <a:off x="6112823" y="1724153"/>
            <a:ext cx="6009345" cy="46976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endParaRPr lang="en-US">
              <a:ea typeface="+mn-lt"/>
              <a:cs typeface="+mn-lt"/>
            </a:endParaRPr>
          </a:p>
          <a:p>
            <a:pPr>
              <a:lnSpc>
                <a:spcPct val="90000"/>
              </a:lnSpc>
              <a:spcBef>
                <a:spcPts val="1000"/>
              </a:spcBef>
            </a:pPr>
            <a:endParaRPr lang="en-US">
              <a:cs typeface="Calibri"/>
            </a:endParaRPr>
          </a:p>
          <a:p>
            <a:pPr marL="285750" indent="-285750">
              <a:buFont typeface="Wingdings"/>
              <a:buChar char="v"/>
            </a:pPr>
            <a:r>
              <a:rPr lang="en-US">
                <a:ea typeface="+mn-lt"/>
                <a:cs typeface="+mn-lt"/>
              </a:rPr>
              <a:t>Navy Blue/Black Beret</a:t>
            </a:r>
            <a:endParaRPr lang="en-US">
              <a:cs typeface="Calibri" panose="020F0502020204030204"/>
            </a:endParaRPr>
          </a:p>
          <a:p>
            <a:pPr marL="285750" indent="-285750">
              <a:buFont typeface="Wingdings"/>
              <a:buChar char="v"/>
            </a:pPr>
            <a:r>
              <a:rPr lang="en-US">
                <a:ea typeface="+mn-lt"/>
                <a:cs typeface="+mn-lt"/>
              </a:rPr>
              <a:t>Navy Blue Blazer</a:t>
            </a:r>
          </a:p>
          <a:p>
            <a:pPr marL="285750" indent="-285750">
              <a:buFont typeface="Wingdings"/>
              <a:buChar char="v"/>
            </a:pPr>
            <a:r>
              <a:rPr lang="en-US">
                <a:ea typeface="+mn-lt"/>
                <a:cs typeface="+mn-lt"/>
              </a:rPr>
              <a:t>Plain white shirt</a:t>
            </a:r>
          </a:p>
          <a:p>
            <a:pPr marL="285750" indent="-285750">
              <a:buFont typeface="Wingdings"/>
              <a:buChar char="v"/>
            </a:pPr>
            <a:r>
              <a:rPr lang="en-US">
                <a:ea typeface="+mn-lt"/>
                <a:cs typeface="+mn-lt"/>
              </a:rPr>
              <a:t>Black shoes</a:t>
            </a:r>
            <a:endParaRPr lang="en-US">
              <a:cs typeface="Calibri" panose="020F0502020204030204"/>
            </a:endParaRPr>
          </a:p>
          <a:p>
            <a:pPr marL="285750" indent="-285750">
              <a:buFont typeface="Wingdings"/>
              <a:buChar char="v"/>
            </a:pPr>
            <a:r>
              <a:rPr lang="en-US">
                <a:ea typeface="+mn-lt"/>
                <a:cs typeface="+mn-lt"/>
              </a:rPr>
              <a:t>Dark grey hose</a:t>
            </a:r>
            <a:endParaRPr lang="en-US">
              <a:cs typeface="Calibri" panose="020F0502020204030204"/>
            </a:endParaRPr>
          </a:p>
          <a:p>
            <a:pPr marL="285750" indent="-285750">
              <a:buFont typeface="Wingdings"/>
              <a:buChar char="v"/>
            </a:pPr>
            <a:r>
              <a:rPr lang="en-US">
                <a:ea typeface="+mn-lt"/>
                <a:cs typeface="+mn-lt"/>
              </a:rPr>
              <a:t>Grey knee length skirts or slacks</a:t>
            </a:r>
            <a:endParaRPr lang="en-US">
              <a:cs typeface="Calibri" panose="020F0502020204030204"/>
            </a:endParaRPr>
          </a:p>
          <a:p>
            <a:pPr marL="285750" indent="-285750">
              <a:buFont typeface="Wingdings"/>
              <a:buChar char="v"/>
            </a:pPr>
            <a:r>
              <a:rPr lang="en-US">
                <a:ea typeface="+mn-lt"/>
                <a:cs typeface="+mn-lt"/>
              </a:rPr>
              <a:t>Black shoulder strap purses may be carried on parade</a:t>
            </a:r>
            <a:endParaRPr lang="en-US">
              <a:cs typeface="Calibri" panose="020F0502020204030204"/>
            </a:endParaRPr>
          </a:p>
          <a:p>
            <a:pPr marL="285750" indent="-285750">
              <a:buFont typeface="Wingdings"/>
              <a:buChar char="v"/>
            </a:pPr>
            <a:r>
              <a:rPr lang="en-US">
                <a:ea typeface="+mn-lt"/>
                <a:cs typeface="+mn-lt"/>
              </a:rPr>
              <a:t>Small stud or keeper earrings are appropriate</a:t>
            </a:r>
            <a:endParaRPr lang="en-US">
              <a:cs typeface="Calibri" panose="020F0502020204030204"/>
            </a:endParaRPr>
          </a:p>
          <a:p>
            <a:pPr marL="285750" indent="-285750">
              <a:buFont typeface="Wingdings"/>
              <a:buChar char="v"/>
            </a:pPr>
            <a:r>
              <a:rPr lang="en-US">
                <a:ea typeface="+mn-lt"/>
                <a:cs typeface="+mn-lt"/>
              </a:rPr>
              <a:t>Legion long striped tie</a:t>
            </a:r>
            <a:endParaRPr lang="en-US">
              <a:cs typeface="Calibri" panose="020F0502020204030204"/>
            </a:endParaRPr>
          </a:p>
          <a:p>
            <a:pPr marL="285750" indent="-285750">
              <a:buFont typeface="Wingdings"/>
              <a:buChar char="v"/>
            </a:pPr>
            <a:r>
              <a:rPr lang="en-US">
                <a:ea typeface="+mn-lt"/>
                <a:cs typeface="+mn-lt"/>
              </a:rPr>
              <a:t>White gloves are worn by comrades participating at ceremonies</a:t>
            </a:r>
            <a:endParaRPr lang="en-US">
              <a:cs typeface="Calibri" panose="020F0502020204030204"/>
            </a:endParaRPr>
          </a:p>
          <a:p>
            <a:pPr>
              <a:buFont typeface="Arial"/>
              <a:buChar char="•"/>
            </a:pPr>
            <a:endParaRPr lang="en-US" b="1">
              <a:ea typeface="+mn-lt"/>
              <a:cs typeface="+mn-lt"/>
            </a:endParaRPr>
          </a:p>
          <a:p>
            <a:pPr marL="285750" indent="-285750">
              <a:lnSpc>
                <a:spcPct val="90000"/>
              </a:lnSpc>
              <a:spcBef>
                <a:spcPts val="1000"/>
              </a:spcBef>
              <a:buFont typeface="Arial"/>
              <a:buChar char="•"/>
            </a:pPr>
            <a:endParaRPr lang="en-US">
              <a:cs typeface="Calibri"/>
            </a:endParaRPr>
          </a:p>
          <a:p>
            <a:endParaRPr lang="en-US">
              <a:ea typeface="+mn-lt"/>
              <a:cs typeface="+mn-lt"/>
            </a:endParaRPr>
          </a:p>
        </p:txBody>
      </p:sp>
      <p:pic>
        <p:nvPicPr>
          <p:cNvPr id="8" name="Picture 7" descr="A picture containing text, clipart&#10;&#10;Description automatically generated">
            <a:extLst>
              <a:ext uri="{FF2B5EF4-FFF2-40B4-BE49-F238E27FC236}">
                <a16:creationId xmlns:a16="http://schemas.microsoft.com/office/drawing/2014/main" id="{D5F9A8E4-8DEE-EE11-E34E-23D2A464FD77}"/>
              </a:ext>
            </a:extLst>
          </p:cNvPr>
          <p:cNvPicPr>
            <a:picLocks noChangeAspect="1"/>
          </p:cNvPicPr>
          <p:nvPr/>
        </p:nvPicPr>
        <p:blipFill>
          <a:blip r:embed="rId2"/>
          <a:stretch>
            <a:fillRect/>
          </a:stretch>
        </p:blipFill>
        <p:spPr>
          <a:xfrm>
            <a:off x="10945811" y="-449"/>
            <a:ext cx="1178435" cy="412266"/>
          </a:xfrm>
          <a:prstGeom prst="rect">
            <a:avLst/>
          </a:prstGeom>
        </p:spPr>
      </p:pic>
      <p:sp>
        <p:nvSpPr>
          <p:cNvPr id="17" name="TextBox 16">
            <a:extLst>
              <a:ext uri="{FF2B5EF4-FFF2-40B4-BE49-F238E27FC236}">
                <a16:creationId xmlns:a16="http://schemas.microsoft.com/office/drawing/2014/main" id="{783F6766-D7EE-9462-332F-163D6C07AE44}"/>
              </a:ext>
            </a:extLst>
          </p:cNvPr>
          <p:cNvSpPr txBox="1"/>
          <p:nvPr/>
        </p:nvSpPr>
        <p:spPr>
          <a:xfrm>
            <a:off x="6190657" y="1587169"/>
            <a:ext cx="235491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For Women:</a:t>
            </a:r>
          </a:p>
          <a:p>
            <a:endParaRPr lang="en-US">
              <a:cs typeface="Calibri"/>
            </a:endParaRPr>
          </a:p>
          <a:p>
            <a:endParaRPr lang="en-US">
              <a:cs typeface="Calibri"/>
            </a:endParaRPr>
          </a:p>
          <a:p>
            <a:endParaRPr lang="en-US">
              <a:cs typeface="Calibri"/>
            </a:endParaRPr>
          </a:p>
        </p:txBody>
      </p:sp>
      <p:sp>
        <p:nvSpPr>
          <p:cNvPr id="20" name="TextBox 19">
            <a:extLst>
              <a:ext uri="{FF2B5EF4-FFF2-40B4-BE49-F238E27FC236}">
                <a16:creationId xmlns:a16="http://schemas.microsoft.com/office/drawing/2014/main" id="{C88D6950-59C2-CE4F-3102-7C3F1CD86AA9}"/>
              </a:ext>
            </a:extLst>
          </p:cNvPr>
          <p:cNvSpPr txBox="1"/>
          <p:nvPr/>
        </p:nvSpPr>
        <p:spPr>
          <a:xfrm>
            <a:off x="445681" y="1720315"/>
            <a:ext cx="158544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For Men:</a:t>
            </a:r>
            <a:endParaRPr lang="en-US"/>
          </a:p>
        </p:txBody>
      </p:sp>
      <p:pic>
        <p:nvPicPr>
          <p:cNvPr id="25" name="Picture 25" descr="A picture containing person, outdoor, ground, standing&#10;&#10;Description automatically generated">
            <a:extLst>
              <a:ext uri="{FF2B5EF4-FFF2-40B4-BE49-F238E27FC236}">
                <a16:creationId xmlns:a16="http://schemas.microsoft.com/office/drawing/2014/main" id="{C2C2E52B-AFC7-96C2-DA90-DC48EB5346CD}"/>
              </a:ext>
            </a:extLst>
          </p:cNvPr>
          <p:cNvPicPr>
            <a:picLocks noChangeAspect="1"/>
          </p:cNvPicPr>
          <p:nvPr/>
        </p:nvPicPr>
        <p:blipFill>
          <a:blip r:embed="rId3"/>
          <a:stretch>
            <a:fillRect/>
          </a:stretch>
        </p:blipFill>
        <p:spPr>
          <a:xfrm>
            <a:off x="9452264" y="540292"/>
            <a:ext cx="2743200" cy="2729415"/>
          </a:xfrm>
          <a:prstGeom prst="rect">
            <a:avLst/>
          </a:prstGeom>
        </p:spPr>
      </p:pic>
      <p:sp>
        <p:nvSpPr>
          <p:cNvPr id="26" name="TextBox 25">
            <a:extLst>
              <a:ext uri="{FF2B5EF4-FFF2-40B4-BE49-F238E27FC236}">
                <a16:creationId xmlns:a16="http://schemas.microsoft.com/office/drawing/2014/main" id="{1458D475-88FA-59D8-DB99-74DB339278F1}"/>
              </a:ext>
            </a:extLst>
          </p:cNvPr>
          <p:cNvSpPr txBox="1"/>
          <p:nvPr/>
        </p:nvSpPr>
        <p:spPr>
          <a:xfrm>
            <a:off x="250266" y="6342530"/>
            <a:ext cx="1112912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Calibri"/>
              </a:rPr>
              <a:t>How to wear the uniform correctly and at the appropriate times are clearly defined in "Rituals, Awards and Protocol Manual.  This can be found online.</a:t>
            </a:r>
            <a:endParaRPr lang="en-US" sz="1400"/>
          </a:p>
        </p:txBody>
      </p:sp>
      <p:sp>
        <p:nvSpPr>
          <p:cNvPr id="5" name="TextBox 4">
            <a:extLst>
              <a:ext uri="{FF2B5EF4-FFF2-40B4-BE49-F238E27FC236}">
                <a16:creationId xmlns:a16="http://schemas.microsoft.com/office/drawing/2014/main" id="{69F45AD5-8728-1359-49EE-A223C8AC815B}"/>
              </a:ext>
            </a:extLst>
          </p:cNvPr>
          <p:cNvSpPr txBox="1"/>
          <p:nvPr/>
        </p:nvSpPr>
        <p:spPr>
          <a:xfrm>
            <a:off x="366533" y="2363164"/>
            <a:ext cx="280456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ea typeface="+mn-lt"/>
                <a:cs typeface="+mn-lt"/>
              </a:rPr>
              <a:t>Navy Blue/Black Beret</a:t>
            </a:r>
            <a:endParaRPr lang="en-US">
              <a:cs typeface="Calibri" panose="020F0502020204030204"/>
            </a:endParaRPr>
          </a:p>
        </p:txBody>
      </p:sp>
    </p:spTree>
    <p:extLst>
      <p:ext uri="{BB962C8B-B14F-4D97-AF65-F5344CB8AC3E}">
        <p14:creationId xmlns:p14="http://schemas.microsoft.com/office/powerpoint/2010/main" val="163687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p:cTn id="26"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4">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4">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p:cTn id="36"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4">
                                            <p:txEl>
                                              <p:pRg st="5" end="5"/>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 calcmode="lin" valueType="num">
                                      <p:cBhvr>
                                        <p:cTn id="41"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4">
                                            <p:txEl>
                                              <p:pRg st="6" end="6"/>
                                            </p:txEl>
                                          </p:spTgt>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 calcmode="lin" valueType="num">
                                      <p:cBhvr>
                                        <p:cTn id="46"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4">
                                            <p:txEl>
                                              <p:pRg st="7" end="7"/>
                                            </p:txEl>
                                          </p:spTgt>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 calcmode="lin" valueType="num">
                                      <p:cBhvr>
                                        <p:cTn id="51"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4">
                                            <p:txEl>
                                              <p:pRg st="8" end="8"/>
                                            </p:txEl>
                                          </p:spTgt>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4">
                                            <p:txEl>
                                              <p:pRg st="9" end="9"/>
                                            </p:txEl>
                                          </p:spTgt>
                                        </p:tgtEl>
                                        <p:attrNameLst>
                                          <p:attrName>style.visibility</p:attrName>
                                        </p:attrNameLst>
                                      </p:cBhvr>
                                      <p:to>
                                        <p:strVal val="visible"/>
                                      </p:to>
                                    </p:set>
                                    <p:anim calcmode="lin" valueType="num">
                                      <p:cBhvr>
                                        <p:cTn id="56"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4">
                                            <p:txEl>
                                              <p:pRg st="9" end="9"/>
                                            </p:txEl>
                                          </p:spTgt>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4">
                                            <p:txEl>
                                              <p:pRg st="10" end="10"/>
                                            </p:txEl>
                                          </p:spTgt>
                                        </p:tgtEl>
                                        <p:attrNameLst>
                                          <p:attrName>style.visibility</p:attrName>
                                        </p:attrNameLst>
                                      </p:cBhvr>
                                      <p:to>
                                        <p:strVal val="visible"/>
                                      </p:to>
                                    </p:set>
                                    <p:anim calcmode="lin" valueType="num">
                                      <p:cBhvr>
                                        <p:cTn id="61"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63" dur="500"/>
                                        <p:tgtEl>
                                          <p:spTgt spid="4">
                                            <p:txEl>
                                              <p:pRg st="10" end="10"/>
                                            </p:txEl>
                                          </p:spTgt>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4">
                                            <p:txEl>
                                              <p:pRg st="11" end="11"/>
                                            </p:txEl>
                                          </p:spTgt>
                                        </p:tgtEl>
                                        <p:attrNameLst>
                                          <p:attrName>style.visibility</p:attrName>
                                        </p:attrNameLst>
                                      </p:cBhvr>
                                      <p:to>
                                        <p:strVal val="visible"/>
                                      </p:to>
                                    </p:set>
                                    <p:anim calcmode="lin" valueType="num">
                                      <p:cBhvr>
                                        <p:cTn id="66"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67"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68" dur="500"/>
                                        <p:tgtEl>
                                          <p:spTgt spid="4">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1000" fill="hold"/>
                                        <p:tgtEl>
                                          <p:spTgt spid="26"/>
                                        </p:tgtEl>
                                        <p:attrNameLst>
                                          <p:attrName>ppt_w</p:attrName>
                                        </p:attrNameLst>
                                      </p:cBhvr>
                                      <p:tavLst>
                                        <p:tav tm="0">
                                          <p:val>
                                            <p:strVal val="#ppt_w*0.70"/>
                                          </p:val>
                                        </p:tav>
                                        <p:tav tm="100000">
                                          <p:val>
                                            <p:strVal val="#ppt_w"/>
                                          </p:val>
                                        </p:tav>
                                      </p:tavLst>
                                    </p:anim>
                                    <p:anim calcmode="lin" valueType="num">
                                      <p:cBhvr>
                                        <p:cTn id="74" dur="1000" fill="hold"/>
                                        <p:tgtEl>
                                          <p:spTgt spid="26"/>
                                        </p:tgtEl>
                                        <p:attrNameLst>
                                          <p:attrName>ppt_h</p:attrName>
                                        </p:attrNameLst>
                                      </p:cBhvr>
                                      <p:tavLst>
                                        <p:tav tm="0">
                                          <p:val>
                                            <p:strVal val="#ppt_h"/>
                                          </p:val>
                                        </p:tav>
                                        <p:tav tm="100000">
                                          <p:val>
                                            <p:strVal val="#ppt_h"/>
                                          </p:val>
                                        </p:tav>
                                      </p:tavLst>
                                    </p:anim>
                                    <p:animEffect transition="in" filter="fade">
                                      <p:cBhvr>
                                        <p:cTn id="75"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allAtOnce"/>
      <p:bldP spid="26"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2099-7B55-390B-C041-6A81AC74BE8A}"/>
              </a:ext>
            </a:extLst>
          </p:cNvPr>
          <p:cNvSpPr>
            <a:spLocks noGrp="1"/>
          </p:cNvSpPr>
          <p:nvPr>
            <p:ph type="title"/>
          </p:nvPr>
        </p:nvSpPr>
        <p:spPr>
          <a:xfrm>
            <a:off x="203200" y="163419"/>
            <a:ext cx="4158130" cy="593446"/>
          </a:xfrm>
        </p:spPr>
        <p:txBody>
          <a:bodyPr>
            <a:normAutofit/>
          </a:bodyPr>
          <a:lstStyle/>
          <a:p>
            <a:r>
              <a:rPr lang="en-US" sz="2400" dirty="0">
                <a:cs typeface="Calibri Light"/>
              </a:rPr>
              <a:t>Standard Legion Dress (cont'd)</a:t>
            </a:r>
            <a:endParaRPr lang="en-US" sz="2400" dirty="0"/>
          </a:p>
        </p:txBody>
      </p:sp>
      <p:sp>
        <p:nvSpPr>
          <p:cNvPr id="3" name="Content Placeholder 2">
            <a:extLst>
              <a:ext uri="{FF2B5EF4-FFF2-40B4-BE49-F238E27FC236}">
                <a16:creationId xmlns:a16="http://schemas.microsoft.com/office/drawing/2014/main" id="{BE4F22EA-9030-B6ED-B3F6-BFF06D5DDD77}"/>
              </a:ext>
            </a:extLst>
          </p:cNvPr>
          <p:cNvSpPr>
            <a:spLocks noGrp="1"/>
          </p:cNvSpPr>
          <p:nvPr>
            <p:ph idx="1"/>
          </p:nvPr>
        </p:nvSpPr>
        <p:spPr>
          <a:xfrm>
            <a:off x="35222" y="1400928"/>
            <a:ext cx="12138639" cy="5346092"/>
          </a:xfrm>
        </p:spPr>
        <p:txBody>
          <a:bodyPr vert="horz" lIns="91440" tIns="45720" rIns="91440" bIns="45720" rtlCol="0" anchor="t">
            <a:noAutofit/>
          </a:bodyPr>
          <a:lstStyle/>
          <a:p>
            <a:pPr marL="0" indent="0">
              <a:buNone/>
            </a:pPr>
            <a:endParaRPr lang="en-US" u="sng">
              <a:ea typeface="+mn-lt"/>
              <a:cs typeface="+mn-lt"/>
            </a:endParaRPr>
          </a:p>
          <a:p>
            <a:pPr>
              <a:buFont typeface="Wingdings" panose="020B0604020202020204" pitchFamily="34" charset="0"/>
              <a:buChar char="v"/>
            </a:pPr>
            <a:r>
              <a:rPr lang="en-US" sz="2400">
                <a:cs typeface="Calibri" panose="020F0502020204030204"/>
              </a:rPr>
              <a:t>Brass Branch numerals may be worn on the beret, parallel to the head band and 1 inch to the wearer's left of the beret;</a:t>
            </a:r>
            <a:endParaRPr lang="en-US" sz="2400">
              <a:ea typeface="Calibri"/>
              <a:cs typeface="Calibri" panose="020F0502020204030204"/>
            </a:endParaRPr>
          </a:p>
          <a:p>
            <a:pPr>
              <a:buFont typeface="Wingdings" panose="020B0604020202020204" pitchFamily="34" charset="0"/>
              <a:buChar char="v"/>
            </a:pPr>
            <a:r>
              <a:rPr lang="en-US" sz="2400">
                <a:cs typeface="Calibri" panose="020F0502020204030204"/>
              </a:rPr>
              <a:t>Military service medals are worn on full Legion dress, on the left side and Legion medals on the right side.  If medals are unavailable, undress service ribbons may be worn.</a:t>
            </a:r>
            <a:endParaRPr lang="en-US" sz="2400">
              <a:ea typeface="Calibri"/>
              <a:cs typeface="Calibri" panose="020F0502020204030204"/>
            </a:endParaRPr>
          </a:p>
          <a:p>
            <a:pPr>
              <a:buFont typeface="Wingdings" panose="020B0604020202020204" pitchFamily="34" charset="0"/>
              <a:buChar char="v"/>
            </a:pPr>
            <a:r>
              <a:rPr lang="en-US" sz="2400">
                <a:cs typeface="Calibri" panose="020F0502020204030204"/>
              </a:rPr>
              <a:t>Only one Legion lapel badge, with appropriate number of years shall be worn on the left lapel of the blazer.</a:t>
            </a:r>
            <a:endParaRPr lang="en-US" sz="2400">
              <a:ea typeface="Calibri"/>
              <a:cs typeface="Calibri" panose="020F0502020204030204"/>
            </a:endParaRPr>
          </a:p>
          <a:p>
            <a:pPr marL="0" indent="0">
              <a:buNone/>
            </a:pPr>
            <a:r>
              <a:rPr lang="en-US" sz="2400">
                <a:cs typeface="Calibri" panose="020F0502020204030204"/>
              </a:rPr>
              <a:t>(All Ordinary, Associate and Affiliate Members are entitled to the Legion Long Service lapel pin, in 5 year increments)</a:t>
            </a:r>
            <a:endParaRPr lang="en-US" sz="2400">
              <a:ea typeface="Calibri"/>
              <a:cs typeface="Calibri" panose="020F0502020204030204"/>
            </a:endParaRPr>
          </a:p>
          <a:p>
            <a:pPr>
              <a:buFont typeface="Wingdings" panose="020B0604020202020204" pitchFamily="34" charset="0"/>
              <a:buChar char="v"/>
            </a:pPr>
            <a:r>
              <a:rPr lang="en-US" sz="2400">
                <a:cs typeface="Calibri" panose="020F0502020204030204"/>
              </a:rPr>
              <a:t>Canadian Armed Forces (CAF) Service lapel pin, Royal Canadian Mounted Police (RCMP), or other distinctive lapel pins may also be worn to the left of the Legion lapel pin.</a:t>
            </a:r>
            <a:endParaRPr lang="en-US" sz="2400">
              <a:ea typeface="Calibri" panose="020F0502020204030204"/>
              <a:cs typeface="Calibri" panose="020F0502020204030204"/>
            </a:endParaRPr>
          </a:p>
          <a:p>
            <a:pPr>
              <a:buFont typeface="Wingdings" panose="020B0604020202020204" pitchFamily="34" charset="0"/>
              <a:buChar char="v"/>
            </a:pPr>
            <a:endParaRPr lang="en-US" sz="1800">
              <a:ea typeface="Calibri" panose="020F0502020204030204"/>
              <a:cs typeface="Calibri" panose="020F0502020204030204"/>
            </a:endParaRPr>
          </a:p>
          <a:p>
            <a:pPr>
              <a:buFont typeface="Wingdings" panose="020B0604020202020204" pitchFamily="34" charset="0"/>
              <a:buChar char="v"/>
            </a:pPr>
            <a:endParaRPr lang="en-US">
              <a:cs typeface="Calibri" panose="020F0502020204030204"/>
            </a:endParaRPr>
          </a:p>
        </p:txBody>
      </p:sp>
      <p:pic>
        <p:nvPicPr>
          <p:cNvPr id="5" name="Picture 4" descr="A picture containing text, clipart&#10;&#10;Description automatically generated">
            <a:extLst>
              <a:ext uri="{FF2B5EF4-FFF2-40B4-BE49-F238E27FC236}">
                <a16:creationId xmlns:a16="http://schemas.microsoft.com/office/drawing/2014/main" id="{3719B38E-1E79-89A2-44EA-EA42D7C4106F}"/>
              </a:ext>
            </a:extLst>
          </p:cNvPr>
          <p:cNvPicPr>
            <a:picLocks noChangeAspect="1"/>
          </p:cNvPicPr>
          <p:nvPr/>
        </p:nvPicPr>
        <p:blipFill>
          <a:blip r:embed="rId2"/>
          <a:stretch>
            <a:fillRect/>
          </a:stretch>
        </p:blipFill>
        <p:spPr>
          <a:xfrm>
            <a:off x="10811340" y="111610"/>
            <a:ext cx="1178435" cy="412266"/>
          </a:xfrm>
          <a:prstGeom prst="rect">
            <a:avLst/>
          </a:prstGeom>
        </p:spPr>
      </p:pic>
      <p:sp>
        <p:nvSpPr>
          <p:cNvPr id="6" name="TextBox 5">
            <a:extLst>
              <a:ext uri="{FF2B5EF4-FFF2-40B4-BE49-F238E27FC236}">
                <a16:creationId xmlns:a16="http://schemas.microsoft.com/office/drawing/2014/main" id="{2C0B6D58-279C-8E5E-E000-F1B2D1053587}"/>
              </a:ext>
            </a:extLst>
          </p:cNvPr>
          <p:cNvSpPr txBox="1"/>
          <p:nvPr/>
        </p:nvSpPr>
        <p:spPr>
          <a:xfrm>
            <a:off x="179293" y="758264"/>
            <a:ext cx="402832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u="sng">
                <a:ea typeface="+mn-lt"/>
                <a:cs typeface="+mn-lt"/>
              </a:rPr>
              <a:t>Accoutrements:</a:t>
            </a:r>
            <a:endParaRPr lang="en-US"/>
          </a:p>
        </p:txBody>
      </p:sp>
    </p:spTree>
    <p:extLst>
      <p:ext uri="{BB962C8B-B14F-4D97-AF65-F5344CB8AC3E}">
        <p14:creationId xmlns:p14="http://schemas.microsoft.com/office/powerpoint/2010/main" val="188765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4A12B-DE97-C1A6-47DE-F98939A18635}"/>
              </a:ext>
            </a:extLst>
          </p:cNvPr>
          <p:cNvSpPr>
            <a:spLocks noGrp="1"/>
          </p:cNvSpPr>
          <p:nvPr>
            <p:ph type="title"/>
          </p:nvPr>
        </p:nvSpPr>
        <p:spPr>
          <a:xfrm>
            <a:off x="514709" y="843171"/>
            <a:ext cx="10515600" cy="617479"/>
          </a:xfrm>
        </p:spPr>
        <p:txBody>
          <a:bodyPr vert="horz" lIns="91440" tIns="45720" rIns="91440" bIns="45720" rtlCol="0" anchor="ctr">
            <a:noAutofit/>
          </a:bodyPr>
          <a:lstStyle/>
          <a:p>
            <a:r>
              <a:rPr lang="en-US" sz="3200">
                <a:ea typeface="+mj-lt"/>
                <a:cs typeface="+mj-lt"/>
              </a:rPr>
              <a:t>Standard Legion Dress - Accoutrements:</a:t>
            </a:r>
            <a:r>
              <a:rPr lang="en-US" sz="1800">
                <a:ea typeface="+mj-lt"/>
                <a:cs typeface="+mj-lt"/>
              </a:rPr>
              <a:t>(Cont'd)</a:t>
            </a:r>
          </a:p>
          <a:p>
            <a:endParaRPr lang="en-US" sz="3200">
              <a:ea typeface="+mj-lt"/>
              <a:cs typeface="+mj-lt"/>
            </a:endParaRPr>
          </a:p>
        </p:txBody>
      </p:sp>
      <p:sp>
        <p:nvSpPr>
          <p:cNvPr id="3" name="Content Placeholder 2">
            <a:extLst>
              <a:ext uri="{FF2B5EF4-FFF2-40B4-BE49-F238E27FC236}">
                <a16:creationId xmlns:a16="http://schemas.microsoft.com/office/drawing/2014/main" id="{D294E98F-4ACD-5E14-1884-1FCCD5B9E614}"/>
              </a:ext>
            </a:extLst>
          </p:cNvPr>
          <p:cNvSpPr>
            <a:spLocks noGrp="1"/>
          </p:cNvSpPr>
          <p:nvPr>
            <p:ph idx="1"/>
          </p:nvPr>
        </p:nvSpPr>
        <p:spPr>
          <a:xfrm>
            <a:off x="234351" y="1236154"/>
            <a:ext cx="10515600" cy="4225536"/>
          </a:xfrm>
        </p:spPr>
        <p:txBody>
          <a:bodyPr vert="horz" lIns="91440" tIns="45720" rIns="91440" bIns="45720" rtlCol="0" anchor="t">
            <a:normAutofit fontScale="85000" lnSpcReduction="20000"/>
          </a:bodyPr>
          <a:lstStyle/>
          <a:p>
            <a:pPr>
              <a:buFont typeface="Wingdings,Sans-Serif" panose="020B0604020202020204" pitchFamily="34" charset="0"/>
              <a:buChar char="v"/>
            </a:pPr>
            <a:r>
              <a:rPr lang="en-US" dirty="0">
                <a:ea typeface="+mn-lt"/>
                <a:cs typeface="+mn-lt"/>
              </a:rPr>
              <a:t>Occasionally, commemorative or celebratory pins may be authorized to wear only for a specified amount of time.  These pins will be worn on the right lapel, parallel to the Legion pin on the left lapel.</a:t>
            </a:r>
          </a:p>
          <a:p>
            <a:r>
              <a:rPr lang="en-US" dirty="0">
                <a:ea typeface="+mn-lt"/>
                <a:cs typeface="+mn-lt"/>
              </a:rPr>
              <a:t>(Current pins authorized, Legion "We support our Troops" Any subsequent pin, for the duration specified, will be worn on the inside of the "We support our Troops" pin.  </a:t>
            </a:r>
          </a:p>
          <a:p>
            <a:r>
              <a:rPr lang="en-US" dirty="0">
                <a:ea typeface="+mn-lt"/>
                <a:cs typeface="+mn-lt"/>
              </a:rPr>
              <a:t>Red Sash, may be worn by Parade Commander, </a:t>
            </a:r>
            <a:r>
              <a:rPr lang="en-US" dirty="0" err="1">
                <a:ea typeface="+mn-lt"/>
                <a:cs typeface="+mn-lt"/>
              </a:rPr>
              <a:t>Colour</a:t>
            </a:r>
            <a:r>
              <a:rPr lang="en-US" dirty="0">
                <a:ea typeface="+mn-lt"/>
                <a:cs typeface="+mn-lt"/>
              </a:rPr>
              <a:t> Party Commander or Sgt-at-Arms.  The sash is worn over the right shoulder, across the body to the left hip.</a:t>
            </a:r>
          </a:p>
          <a:p>
            <a:r>
              <a:rPr lang="en-US" dirty="0">
                <a:ea typeface="+mn-lt"/>
                <a:cs typeface="+mn-lt"/>
              </a:rPr>
              <a:t>(The only badges affixed to the sash will be, Legion Badge, Branch name, and Branch number. No other items are permitted on the sash.)</a:t>
            </a:r>
          </a:p>
          <a:p>
            <a:pPr marL="0" indent="0">
              <a:buNone/>
            </a:pPr>
            <a:endParaRPr lang="en-US" dirty="0">
              <a:ea typeface="+mn-lt"/>
              <a:cs typeface="+mn-lt"/>
            </a:endParaRPr>
          </a:p>
          <a:p>
            <a:pPr marL="285750" indent="-285750">
              <a:buFont typeface="Wingdings,Sans-Serif" panose="020B0604020202020204" pitchFamily="34" charset="0"/>
              <a:buChar char="v"/>
            </a:pPr>
            <a:r>
              <a:rPr lang="en-US" dirty="0">
                <a:ea typeface="+mn-lt"/>
                <a:cs typeface="+mn-lt"/>
              </a:rPr>
              <a:t>Overcoats may be worn in inclement weather.</a:t>
            </a:r>
            <a:endParaRPr lang="en-US" dirty="0"/>
          </a:p>
        </p:txBody>
      </p:sp>
      <p:pic>
        <p:nvPicPr>
          <p:cNvPr id="5" name="Picture 4" descr="A picture containing text, clipart&#10;&#10;Description automatically generated">
            <a:extLst>
              <a:ext uri="{FF2B5EF4-FFF2-40B4-BE49-F238E27FC236}">
                <a16:creationId xmlns:a16="http://schemas.microsoft.com/office/drawing/2014/main" id="{9BCCD21D-ED52-9859-868C-0795897A395C}"/>
              </a:ext>
            </a:extLst>
          </p:cNvPr>
          <p:cNvPicPr>
            <a:picLocks noChangeAspect="1"/>
          </p:cNvPicPr>
          <p:nvPr/>
        </p:nvPicPr>
        <p:blipFill>
          <a:blip r:embed="rId2"/>
          <a:stretch>
            <a:fillRect/>
          </a:stretch>
        </p:blipFill>
        <p:spPr>
          <a:xfrm>
            <a:off x="10750237" y="111610"/>
            <a:ext cx="1239538" cy="433832"/>
          </a:xfrm>
          <a:prstGeom prst="rect">
            <a:avLst/>
          </a:prstGeom>
        </p:spPr>
      </p:pic>
    </p:spTree>
    <p:extLst>
      <p:ext uri="{BB962C8B-B14F-4D97-AF65-F5344CB8AC3E}">
        <p14:creationId xmlns:p14="http://schemas.microsoft.com/office/powerpoint/2010/main" val="428040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A0412D-42AD-25B0-8AE1-5ED47A45F9A4}"/>
              </a:ext>
            </a:extLst>
          </p:cNvPr>
          <p:cNvSpPr>
            <a:spLocks noGrp="1"/>
          </p:cNvSpPr>
          <p:nvPr>
            <p:ph idx="1"/>
          </p:nvPr>
        </p:nvSpPr>
        <p:spPr>
          <a:xfrm>
            <a:off x="183995" y="680766"/>
            <a:ext cx="10515600" cy="4351338"/>
          </a:xfrm>
        </p:spPr>
        <p:txBody>
          <a:bodyPr vert="horz" lIns="91440" tIns="45720" rIns="91440" bIns="45720" rtlCol="0" anchor="t">
            <a:normAutofit/>
          </a:bodyPr>
          <a:lstStyle/>
          <a:p>
            <a:pPr marL="0" indent="0">
              <a:buNone/>
            </a:pPr>
            <a:endParaRPr lang="en-US">
              <a:cs typeface="Calibri" panose="020F0502020204030204"/>
            </a:endParaRPr>
          </a:p>
          <a:p>
            <a:pPr marL="0" indent="0">
              <a:buNone/>
            </a:pPr>
            <a:endParaRPr lang="en-US">
              <a:cs typeface="Calibri" panose="020F0502020204030204"/>
            </a:endParaRPr>
          </a:p>
        </p:txBody>
      </p:sp>
      <p:pic>
        <p:nvPicPr>
          <p:cNvPr id="5" name="Picture 4" descr="A picture containing text, clipart&#10;&#10;Description automatically generated">
            <a:extLst>
              <a:ext uri="{FF2B5EF4-FFF2-40B4-BE49-F238E27FC236}">
                <a16:creationId xmlns:a16="http://schemas.microsoft.com/office/drawing/2014/main" id="{6134B16D-FAA8-21E6-C396-28E5DA87447B}"/>
              </a:ext>
            </a:extLst>
          </p:cNvPr>
          <p:cNvPicPr>
            <a:picLocks noChangeAspect="1"/>
          </p:cNvPicPr>
          <p:nvPr/>
        </p:nvPicPr>
        <p:blipFill>
          <a:blip r:embed="rId2"/>
          <a:stretch>
            <a:fillRect/>
          </a:stretch>
        </p:blipFill>
        <p:spPr>
          <a:xfrm>
            <a:off x="10945811" y="-449"/>
            <a:ext cx="1178435" cy="412266"/>
          </a:xfrm>
          <a:prstGeom prst="rect">
            <a:avLst/>
          </a:prstGeom>
        </p:spPr>
      </p:pic>
      <p:sp>
        <p:nvSpPr>
          <p:cNvPr id="8" name="TextBox 7">
            <a:extLst>
              <a:ext uri="{FF2B5EF4-FFF2-40B4-BE49-F238E27FC236}">
                <a16:creationId xmlns:a16="http://schemas.microsoft.com/office/drawing/2014/main" id="{6CFA7990-F86A-91EC-04BF-48D59318C2F1}"/>
              </a:ext>
            </a:extLst>
          </p:cNvPr>
          <p:cNvSpPr txBox="1"/>
          <p:nvPr/>
        </p:nvSpPr>
        <p:spPr>
          <a:xfrm>
            <a:off x="112057" y="224117"/>
            <a:ext cx="78233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ea typeface="+mn-lt"/>
                <a:cs typeface="+mn-lt"/>
              </a:rPr>
              <a:t>Standard Legion Dress (cont'd)</a:t>
            </a:r>
            <a:endParaRPr lang="en-US" sz="2400"/>
          </a:p>
        </p:txBody>
      </p:sp>
      <p:sp>
        <p:nvSpPr>
          <p:cNvPr id="10" name="TextBox 9">
            <a:extLst>
              <a:ext uri="{FF2B5EF4-FFF2-40B4-BE49-F238E27FC236}">
                <a16:creationId xmlns:a16="http://schemas.microsoft.com/office/drawing/2014/main" id="{C3AAC083-4403-3E15-10E6-2A7740618F13}"/>
              </a:ext>
            </a:extLst>
          </p:cNvPr>
          <p:cNvSpPr txBox="1"/>
          <p:nvPr/>
        </p:nvSpPr>
        <p:spPr>
          <a:xfrm>
            <a:off x="5401234" y="224118"/>
            <a:ext cx="47753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Seasonal Dress:</a:t>
            </a:r>
            <a:endParaRPr lang="en-US" sz="2400"/>
          </a:p>
        </p:txBody>
      </p:sp>
      <p:sp>
        <p:nvSpPr>
          <p:cNvPr id="11" name="TextBox 10">
            <a:extLst>
              <a:ext uri="{FF2B5EF4-FFF2-40B4-BE49-F238E27FC236}">
                <a16:creationId xmlns:a16="http://schemas.microsoft.com/office/drawing/2014/main" id="{6216F199-299D-C7BF-2E82-D7D00D620A33}"/>
              </a:ext>
            </a:extLst>
          </p:cNvPr>
          <p:cNvSpPr txBox="1"/>
          <p:nvPr/>
        </p:nvSpPr>
        <p:spPr>
          <a:xfrm>
            <a:off x="134469" y="986117"/>
            <a:ext cx="1181268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panose="020F0502020204030204"/>
              </a:rPr>
              <a:t>Summer Dress:</a:t>
            </a:r>
            <a:endParaRPr lang="en-US" sz="2400"/>
          </a:p>
        </p:txBody>
      </p:sp>
      <p:sp>
        <p:nvSpPr>
          <p:cNvPr id="12" name="TextBox 11">
            <a:extLst>
              <a:ext uri="{FF2B5EF4-FFF2-40B4-BE49-F238E27FC236}">
                <a16:creationId xmlns:a16="http://schemas.microsoft.com/office/drawing/2014/main" id="{45B6BA2A-EE1B-1D1F-4274-35D65B397E47}"/>
              </a:ext>
            </a:extLst>
          </p:cNvPr>
          <p:cNvSpPr txBox="1"/>
          <p:nvPr/>
        </p:nvSpPr>
        <p:spPr>
          <a:xfrm>
            <a:off x="112057" y="1449294"/>
            <a:ext cx="11356975" cy="47705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sz="2400" dirty="0">
                <a:cs typeface="Calibri"/>
              </a:rPr>
              <a:t>1st day of May until the last day of September IAW the climatic conditions.</a:t>
            </a:r>
          </a:p>
          <a:p>
            <a:endParaRPr lang="en-US" sz="2400" dirty="0">
              <a:cs typeface="Calibri"/>
            </a:endParaRPr>
          </a:p>
          <a:p>
            <a:pPr marL="285750" indent="-285750">
              <a:buFont typeface="Wingdings"/>
              <a:buChar char="v"/>
            </a:pPr>
            <a:r>
              <a:rPr lang="en-US" sz="2400" dirty="0">
                <a:cs typeface="Calibri"/>
              </a:rPr>
              <a:t>Same as the standard Legion Dress except...</a:t>
            </a:r>
          </a:p>
          <a:p>
            <a:endParaRPr lang="en-US" sz="2400" dirty="0">
              <a:cs typeface="Calibri"/>
            </a:endParaRPr>
          </a:p>
          <a:p>
            <a:pPr marL="342900" indent="-342900">
              <a:buAutoNum type="alphaLcPeriod"/>
            </a:pPr>
            <a:r>
              <a:rPr lang="en-US" sz="2400" dirty="0">
                <a:cs typeface="Calibri"/>
              </a:rPr>
              <a:t>Blazers not worn;</a:t>
            </a:r>
          </a:p>
          <a:p>
            <a:pPr marL="342900" indent="-342900">
              <a:buAutoNum type="alphaLcPeriod"/>
            </a:pPr>
            <a:r>
              <a:rPr lang="en-US" sz="2400" dirty="0">
                <a:cs typeface="Calibri"/>
              </a:rPr>
              <a:t>Ties are optional;</a:t>
            </a:r>
          </a:p>
          <a:p>
            <a:pPr marL="342900" indent="-342900">
              <a:buAutoNum type="alphaLcPeriod"/>
            </a:pPr>
            <a:r>
              <a:rPr lang="en-US" sz="2400" dirty="0">
                <a:cs typeface="Calibri"/>
              </a:rPr>
              <a:t>A Legion Shirt badge is displayed on the shirt pocket;</a:t>
            </a:r>
          </a:p>
          <a:p>
            <a:pPr marL="342900" indent="-342900">
              <a:buAutoNum type="alphaLcPeriod"/>
            </a:pPr>
            <a:r>
              <a:rPr lang="en-US" sz="2400" dirty="0">
                <a:cs typeface="Calibri"/>
              </a:rPr>
              <a:t>No epaulette with shoulder badges are to be worn;</a:t>
            </a:r>
          </a:p>
          <a:p>
            <a:pPr marL="342900" indent="-342900">
              <a:buAutoNum type="alphaLcPeriod"/>
            </a:pPr>
            <a:r>
              <a:rPr lang="en-US" sz="2400" dirty="0">
                <a:cs typeface="Calibri"/>
              </a:rPr>
              <a:t>No full Dressed Medals;</a:t>
            </a:r>
          </a:p>
          <a:p>
            <a:pPr marL="342900" indent="-342900">
              <a:buAutoNum type="alphaLcPeriod"/>
            </a:pPr>
            <a:r>
              <a:rPr lang="en-US" sz="2400" dirty="0">
                <a:cs typeface="Calibri"/>
              </a:rPr>
              <a:t>Undressed Ribbons may be worn above the left pocket;</a:t>
            </a:r>
          </a:p>
          <a:p>
            <a:pPr marL="342900" indent="-342900">
              <a:buAutoNum type="alphaLcPeriod"/>
            </a:pPr>
            <a:r>
              <a:rPr lang="en-US" sz="2400" dirty="0">
                <a:cs typeface="Calibri"/>
              </a:rPr>
              <a:t>Name tag worn above right breast pocket; and</a:t>
            </a:r>
          </a:p>
          <a:p>
            <a:pPr marL="342900" indent="-342900">
              <a:buAutoNum type="alphaLcPeriod"/>
            </a:pPr>
            <a:r>
              <a:rPr lang="en-US" sz="2400" dirty="0">
                <a:cs typeface="Calibri"/>
              </a:rPr>
              <a:t>One specialist skill pin may be worn above the Undress Service Ribbons.</a:t>
            </a:r>
          </a:p>
          <a:p>
            <a:pPr marL="342900" indent="-342900">
              <a:buAutoNum type="alphaLcPeriod"/>
            </a:pPr>
            <a:endParaRPr lang="en-US" sz="1600" dirty="0">
              <a:cs typeface="Calibri"/>
            </a:endParaRPr>
          </a:p>
        </p:txBody>
      </p:sp>
    </p:spTree>
    <p:extLst>
      <p:ext uri="{BB962C8B-B14F-4D97-AF65-F5344CB8AC3E}">
        <p14:creationId xmlns:p14="http://schemas.microsoft.com/office/powerpoint/2010/main" val="121348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 calcmode="lin" valueType="num">
                                      <p:cBhvr>
                                        <p:cTn id="14"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anim calcmode="lin" valueType="num">
                                      <p:cBhvr>
                                        <p:cTn id="21" dur="500" fill="hold"/>
                                        <p:tgtEl>
                                          <p:spTgt spid="1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1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1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xEl>
                                              <p:pRg st="5" end="5"/>
                                            </p:txEl>
                                          </p:spTgt>
                                        </p:tgtEl>
                                        <p:attrNameLst>
                                          <p:attrName>style.visibility</p:attrName>
                                        </p:attrNameLst>
                                      </p:cBhvr>
                                      <p:to>
                                        <p:strVal val="visible"/>
                                      </p:to>
                                    </p:set>
                                    <p:anim calcmode="lin" valueType="num">
                                      <p:cBhvr>
                                        <p:cTn id="28" dur="500" fill="hold"/>
                                        <p:tgtEl>
                                          <p:spTgt spid="12">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12">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1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xEl>
                                              <p:pRg st="6" end="6"/>
                                            </p:txEl>
                                          </p:spTgt>
                                        </p:tgtEl>
                                        <p:attrNameLst>
                                          <p:attrName>style.visibility</p:attrName>
                                        </p:attrNameLst>
                                      </p:cBhvr>
                                      <p:to>
                                        <p:strVal val="visible"/>
                                      </p:to>
                                    </p:set>
                                    <p:anim calcmode="lin" valueType="num">
                                      <p:cBhvr>
                                        <p:cTn id="35" dur="500" fill="hold"/>
                                        <p:tgtEl>
                                          <p:spTgt spid="12">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12">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1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 calcmode="lin" valueType="num">
                                      <p:cBhvr>
                                        <p:cTn id="42" dur="500" fill="hold"/>
                                        <p:tgtEl>
                                          <p:spTgt spid="12">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12">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12">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2">
                                            <p:txEl>
                                              <p:pRg st="8" end="8"/>
                                            </p:txEl>
                                          </p:spTgt>
                                        </p:tgtEl>
                                        <p:attrNameLst>
                                          <p:attrName>style.visibility</p:attrName>
                                        </p:attrNameLst>
                                      </p:cBhvr>
                                      <p:to>
                                        <p:strVal val="visible"/>
                                      </p:to>
                                    </p:set>
                                    <p:anim calcmode="lin" valueType="num">
                                      <p:cBhvr>
                                        <p:cTn id="49" dur="500" fill="hold"/>
                                        <p:tgtEl>
                                          <p:spTgt spid="12">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12">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12">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2">
                                            <p:txEl>
                                              <p:pRg st="9" end="9"/>
                                            </p:txEl>
                                          </p:spTgt>
                                        </p:tgtEl>
                                        <p:attrNameLst>
                                          <p:attrName>style.visibility</p:attrName>
                                        </p:attrNameLst>
                                      </p:cBhvr>
                                      <p:to>
                                        <p:strVal val="visible"/>
                                      </p:to>
                                    </p:set>
                                    <p:anim calcmode="lin" valueType="num">
                                      <p:cBhvr>
                                        <p:cTn id="56" dur="500" fill="hold"/>
                                        <p:tgtEl>
                                          <p:spTgt spid="12">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12">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12">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2">
                                            <p:txEl>
                                              <p:pRg st="10" end="10"/>
                                            </p:txEl>
                                          </p:spTgt>
                                        </p:tgtEl>
                                        <p:attrNameLst>
                                          <p:attrName>style.visibility</p:attrName>
                                        </p:attrNameLst>
                                      </p:cBhvr>
                                      <p:to>
                                        <p:strVal val="visible"/>
                                      </p:to>
                                    </p:set>
                                    <p:anim calcmode="lin" valueType="num">
                                      <p:cBhvr>
                                        <p:cTn id="63" dur="500" fill="hold"/>
                                        <p:tgtEl>
                                          <p:spTgt spid="12">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12">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12">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2">
                                            <p:txEl>
                                              <p:pRg st="11" end="11"/>
                                            </p:txEl>
                                          </p:spTgt>
                                        </p:tgtEl>
                                        <p:attrNameLst>
                                          <p:attrName>style.visibility</p:attrName>
                                        </p:attrNameLst>
                                      </p:cBhvr>
                                      <p:to>
                                        <p:strVal val="visible"/>
                                      </p:to>
                                    </p:set>
                                    <p:anim calcmode="lin" valueType="num">
                                      <p:cBhvr>
                                        <p:cTn id="70" dur="500" fill="hold"/>
                                        <p:tgtEl>
                                          <p:spTgt spid="12">
                                            <p:txEl>
                                              <p:pRg st="11" end="11"/>
                                            </p:txEl>
                                          </p:spTgt>
                                        </p:tgtEl>
                                        <p:attrNameLst>
                                          <p:attrName>ppt_w</p:attrName>
                                        </p:attrNameLst>
                                      </p:cBhvr>
                                      <p:tavLst>
                                        <p:tav tm="0">
                                          <p:val>
                                            <p:fltVal val="0"/>
                                          </p:val>
                                        </p:tav>
                                        <p:tav tm="100000">
                                          <p:val>
                                            <p:strVal val="#ppt_w"/>
                                          </p:val>
                                        </p:tav>
                                      </p:tavLst>
                                    </p:anim>
                                    <p:anim calcmode="lin" valueType="num">
                                      <p:cBhvr>
                                        <p:cTn id="71" dur="500" fill="hold"/>
                                        <p:tgtEl>
                                          <p:spTgt spid="12">
                                            <p:txEl>
                                              <p:pRg st="11" end="11"/>
                                            </p:txEl>
                                          </p:spTgt>
                                        </p:tgtEl>
                                        <p:attrNameLst>
                                          <p:attrName>ppt_h</p:attrName>
                                        </p:attrNameLst>
                                      </p:cBhvr>
                                      <p:tavLst>
                                        <p:tav tm="0">
                                          <p:val>
                                            <p:fltVal val="0"/>
                                          </p:val>
                                        </p:tav>
                                        <p:tav tm="100000">
                                          <p:val>
                                            <p:strVal val="#ppt_h"/>
                                          </p:val>
                                        </p:tav>
                                      </p:tavLst>
                                    </p:anim>
                                    <p:animEffect transition="in" filter="fade">
                                      <p:cBhvr>
                                        <p:cTn id="72" dur="500"/>
                                        <p:tgtEl>
                                          <p:spTgt spid="1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TotalTime>
  <Words>2379</Words>
  <Application>Microsoft Office PowerPoint</Application>
  <PresentationFormat>Widescreen</PresentationFormat>
  <Paragraphs>213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Wingdings</vt:lpstr>
      <vt:lpstr>Wingdings,Sans-Serif</vt:lpstr>
      <vt:lpstr>office theme</vt:lpstr>
      <vt:lpstr>Royal Canadian Legion District Sgt-at-Arms Training  Roles and Responsibilities</vt:lpstr>
      <vt:lpstr>MTP:</vt:lpstr>
      <vt:lpstr>Legion Overview:</vt:lpstr>
      <vt:lpstr>    The RCL keeps the Traditions of Remembrance alive for the future generations through various initiatives, such as...</vt:lpstr>
      <vt:lpstr>Role of the Sgt-at-Arms</vt:lpstr>
      <vt:lpstr>Standard Legion Dress</vt:lpstr>
      <vt:lpstr>Standard Legion Dress (cont'd)</vt:lpstr>
      <vt:lpstr>Standard Legion Dress - Accoutrements:(Cont'd) </vt:lpstr>
      <vt:lpstr>PowerPoint Presentation</vt:lpstr>
      <vt:lpstr>Standard Legion Dress (cont'd)</vt:lpstr>
      <vt:lpstr>The Poppy</vt:lpstr>
      <vt:lpstr>History of the Poppy</vt:lpstr>
      <vt:lpstr>The Poppy</vt:lpstr>
      <vt:lpstr>The Red Maple Leaf </vt:lpstr>
      <vt:lpstr>Legion Emblems</vt:lpstr>
      <vt:lpstr> </vt:lpstr>
      <vt:lpstr>Our Badge </vt:lpstr>
      <vt:lpstr>PowerPoint Presentation</vt:lpstr>
      <vt:lpstr>Flags and Colours</vt:lpstr>
      <vt:lpstr>Flags and Colours (Cont'd)</vt:lpstr>
      <vt:lpstr>Half Masting</vt:lpstr>
      <vt:lpstr>Half Masting. (Cont'd)</vt:lpstr>
      <vt:lpstr>REMEMBRANCE DAY – HALF MASTING (National)</vt:lpstr>
      <vt:lpstr>REMEMBRANCE DAY – HALF MASTING  (Legion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Royal Canadian Legion Branch 110 Trenton Drill Presentation</dc:title>
  <dc:creator>Ellen Kocik</dc:creator>
  <cp:lastModifiedBy>Ellen Kocik</cp:lastModifiedBy>
  <cp:revision>12</cp:revision>
  <dcterms:created xsi:type="dcterms:W3CDTF">2022-09-18T18:27:53Z</dcterms:created>
  <dcterms:modified xsi:type="dcterms:W3CDTF">2024-01-14T17:13:31Z</dcterms:modified>
</cp:coreProperties>
</file>