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59" r:id="rId2"/>
    <p:sldId id="260" r:id="rId3"/>
    <p:sldId id="261" r:id="rId4"/>
    <p:sldId id="262" r:id="rId5"/>
    <p:sldId id="362" r:id="rId6"/>
    <p:sldId id="363" r:id="rId7"/>
    <p:sldId id="266" r:id="rId8"/>
    <p:sldId id="364" r:id="rId9"/>
    <p:sldId id="268" r:id="rId10"/>
    <p:sldId id="269" r:id="rId11"/>
    <p:sldId id="270" r:id="rId12"/>
    <p:sldId id="271" r:id="rId13"/>
    <p:sldId id="272" r:id="rId14"/>
    <p:sldId id="273" r:id="rId15"/>
    <p:sldId id="326" r:id="rId16"/>
    <p:sldId id="327" r:id="rId17"/>
    <p:sldId id="382" r:id="rId18"/>
    <p:sldId id="328" r:id="rId19"/>
    <p:sldId id="325" r:id="rId20"/>
    <p:sldId id="383" r:id="rId21"/>
    <p:sldId id="274" r:id="rId22"/>
    <p:sldId id="283" r:id="rId23"/>
    <p:sldId id="384" r:id="rId24"/>
    <p:sldId id="282" r:id="rId25"/>
    <p:sldId id="281" r:id="rId26"/>
    <p:sldId id="324" r:id="rId27"/>
    <p:sldId id="385" r:id="rId28"/>
    <p:sldId id="292" r:id="rId29"/>
    <p:sldId id="386" r:id="rId30"/>
    <p:sldId id="294" r:id="rId31"/>
    <p:sldId id="295" r:id="rId32"/>
    <p:sldId id="298" r:id="rId33"/>
    <p:sldId id="289" r:id="rId34"/>
    <p:sldId id="351" r:id="rId35"/>
    <p:sldId id="352" r:id="rId36"/>
    <p:sldId id="356" r:id="rId37"/>
    <p:sldId id="354" r:id="rId38"/>
    <p:sldId id="355" r:id="rId39"/>
    <p:sldId id="387" r:id="rId40"/>
    <p:sldId id="388" r:id="rId41"/>
    <p:sldId id="389" r:id="rId42"/>
    <p:sldId id="390" r:id="rId43"/>
    <p:sldId id="323" r:id="rId44"/>
    <p:sldId id="343" r:id="rId45"/>
    <p:sldId id="391" r:id="rId46"/>
    <p:sldId id="303" r:id="rId47"/>
    <p:sldId id="304" r:id="rId48"/>
    <p:sldId id="314" r:id="rId49"/>
    <p:sldId id="306" r:id="rId50"/>
    <p:sldId id="300" r:id="rId51"/>
    <p:sldId id="409" r:id="rId52"/>
    <p:sldId id="392" r:id="rId53"/>
    <p:sldId id="308" r:id="rId54"/>
    <p:sldId id="393" r:id="rId55"/>
    <p:sldId id="310" r:id="rId56"/>
    <p:sldId id="394" r:id="rId57"/>
    <p:sldId id="347" r:id="rId58"/>
    <p:sldId id="395" r:id="rId59"/>
    <p:sldId id="361" r:id="rId60"/>
    <p:sldId id="396" r:id="rId61"/>
    <p:sldId id="375" r:id="rId62"/>
    <p:sldId id="410" r:id="rId63"/>
    <p:sldId id="411" r:id="rId64"/>
    <p:sldId id="299" r:id="rId65"/>
    <p:sldId id="397" r:id="rId66"/>
    <p:sldId id="315" r:id="rId67"/>
    <p:sldId id="398" r:id="rId68"/>
    <p:sldId id="399" r:id="rId69"/>
    <p:sldId id="400" r:id="rId70"/>
    <p:sldId id="401" r:id="rId71"/>
    <p:sldId id="404" r:id="rId72"/>
    <p:sldId id="405" r:id="rId73"/>
    <p:sldId id="406" r:id="rId74"/>
    <p:sldId id="407" r:id="rId75"/>
    <p:sldId id="408" r:id="rId76"/>
    <p:sldId id="330" r:id="rId77"/>
  </p:sldIdLst>
  <p:sldSz cx="12192000" cy="6858000"/>
  <p:notesSz cx="9290050" cy="7004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94635" autoAdjust="0"/>
  </p:normalViewPr>
  <p:slideViewPr>
    <p:cSldViewPr snapToGrid="0">
      <p:cViewPr varScale="1">
        <p:scale>
          <a:sx n="59" d="100"/>
          <a:sy n="59" d="100"/>
        </p:scale>
        <p:origin x="976" y="52"/>
      </p:cViewPr>
      <p:guideLst/>
    </p:cSldViewPr>
  </p:slideViewPr>
  <p:outlineViewPr>
    <p:cViewPr>
      <p:scale>
        <a:sx n="33" d="100"/>
        <a:sy n="33" d="100"/>
      </p:scale>
      <p:origin x="0" y="-35772"/>
    </p:cViewPr>
  </p:outlineViewPr>
  <p:notesTextViewPr>
    <p:cViewPr>
      <p:scale>
        <a:sx n="1" d="1"/>
        <a:sy n="1" d="1"/>
      </p:scale>
      <p:origin x="0" y="0"/>
    </p:cViewPr>
  </p:notesTextViewPr>
  <p:sorterViewPr>
    <p:cViewPr>
      <p:scale>
        <a:sx n="100" d="100"/>
        <a:sy n="100" d="100"/>
      </p:scale>
      <p:origin x="0" y="-11472"/>
    </p:cViewPr>
  </p:sorterViewPr>
  <p:notesViewPr>
    <p:cSldViewPr snapToGrid="0">
      <p:cViewPr varScale="1">
        <p:scale>
          <a:sx n="62" d="100"/>
          <a:sy n="62" d="100"/>
        </p:scale>
        <p:origin x="1980" y="5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IL INFO." userId="8c31bfb0b91f2a6e" providerId="LiveId" clId="{EB302CAC-61B1-4083-8873-FE4ECBB8CED2}"/>
    <pc:docChg chg="custSel delSld modSld">
      <pc:chgData name="EMAIL INFO." userId="8c31bfb0b91f2a6e" providerId="LiveId" clId="{EB302CAC-61B1-4083-8873-FE4ECBB8CED2}" dt="2024-08-12T22:47:29.546" v="22" actId="20577"/>
      <pc:docMkLst>
        <pc:docMk/>
      </pc:docMkLst>
      <pc:sldChg chg="modSp mod">
        <pc:chgData name="EMAIL INFO." userId="8c31bfb0b91f2a6e" providerId="LiveId" clId="{EB302CAC-61B1-4083-8873-FE4ECBB8CED2}" dt="2024-08-12T16:26:43.152" v="1" actId="20577"/>
        <pc:sldMkLst>
          <pc:docMk/>
          <pc:sldMk cId="2009184478" sldId="259"/>
        </pc:sldMkLst>
        <pc:spChg chg="mod">
          <ac:chgData name="EMAIL INFO." userId="8c31bfb0b91f2a6e" providerId="LiveId" clId="{EB302CAC-61B1-4083-8873-FE4ECBB8CED2}" dt="2024-08-12T16:26:43.152" v="1" actId="20577"/>
          <ac:spMkLst>
            <pc:docMk/>
            <pc:sldMk cId="2009184478" sldId="259"/>
            <ac:spMk id="6" creationId="{41DDFDCB-F114-4A81-9245-A7A011A509B8}"/>
          </ac:spMkLst>
        </pc:spChg>
      </pc:sldChg>
      <pc:sldChg chg="modSp mod">
        <pc:chgData name="EMAIL INFO." userId="8c31bfb0b91f2a6e" providerId="LiveId" clId="{EB302CAC-61B1-4083-8873-FE4ECBB8CED2}" dt="2024-08-12T22:47:29.546" v="22" actId="20577"/>
        <pc:sldMkLst>
          <pc:docMk/>
          <pc:sldMk cId="1126755624" sldId="328"/>
        </pc:sldMkLst>
        <pc:spChg chg="mod">
          <ac:chgData name="EMAIL INFO." userId="8c31bfb0b91f2a6e" providerId="LiveId" clId="{EB302CAC-61B1-4083-8873-FE4ECBB8CED2}" dt="2024-08-12T22:47:29.546" v="22" actId="20577"/>
          <ac:spMkLst>
            <pc:docMk/>
            <pc:sldMk cId="1126755624" sldId="328"/>
            <ac:spMk id="6" creationId="{41DDFDCB-F114-4A81-9245-A7A011A509B8}"/>
          </ac:spMkLst>
        </pc:spChg>
      </pc:sldChg>
      <pc:sldChg chg="addSp delSp modSp del mod">
        <pc:chgData name="EMAIL INFO." userId="8c31bfb0b91f2a6e" providerId="LiveId" clId="{EB302CAC-61B1-4083-8873-FE4ECBB8CED2}" dt="2024-08-12T16:29:50.580" v="8" actId="2696"/>
        <pc:sldMkLst>
          <pc:docMk/>
          <pc:sldMk cId="3374919563" sldId="349"/>
        </pc:sldMkLst>
        <pc:spChg chg="add del mod">
          <ac:chgData name="EMAIL INFO." userId="8c31bfb0b91f2a6e" providerId="LiveId" clId="{EB302CAC-61B1-4083-8873-FE4ECBB8CED2}" dt="2024-08-12T16:29:08.964" v="7" actId="478"/>
          <ac:spMkLst>
            <pc:docMk/>
            <pc:sldMk cId="3374919563" sldId="349"/>
            <ac:spMk id="6" creationId="{CE6B9135-97A4-1B6E-EF8F-72CD41BBC23F}"/>
          </ac:spMkLst>
        </pc:spChg>
        <pc:picChg chg="del">
          <ac:chgData name="EMAIL INFO." userId="8c31bfb0b91f2a6e" providerId="LiveId" clId="{EB302CAC-61B1-4083-8873-FE4ECBB8CED2}" dt="2024-08-12T16:28:13.144" v="2" actId="478"/>
          <ac:picMkLst>
            <pc:docMk/>
            <pc:sldMk cId="3374919563" sldId="349"/>
            <ac:picMk id="5" creationId="{EBE84F98-A716-846C-6D0F-D565EB3D8A8E}"/>
          </ac:picMkLst>
        </pc:picChg>
      </pc:sldChg>
      <pc:sldChg chg="del">
        <pc:chgData name="EMAIL INFO." userId="8c31bfb0b91f2a6e" providerId="LiveId" clId="{EB302CAC-61B1-4083-8873-FE4ECBB8CED2}" dt="2024-08-12T16:29:59.950" v="10" actId="2696"/>
        <pc:sldMkLst>
          <pc:docMk/>
          <pc:sldMk cId="497232785" sldId="350"/>
        </pc:sldMkLst>
      </pc:sldChg>
      <pc:sldChg chg="del">
        <pc:chgData name="EMAIL INFO." userId="8c31bfb0b91f2a6e" providerId="LiveId" clId="{EB302CAC-61B1-4083-8873-FE4ECBB8CED2}" dt="2024-08-12T16:29:55.304" v="9" actId="2696"/>
        <pc:sldMkLst>
          <pc:docMk/>
          <pc:sldMk cId="1931506138" sldId="358"/>
        </pc:sldMkLst>
      </pc:sldChg>
      <pc:sldChg chg="del">
        <pc:chgData name="EMAIL INFO." userId="8c31bfb0b91f2a6e" providerId="LiveId" clId="{EB302CAC-61B1-4083-8873-FE4ECBB8CED2}" dt="2024-08-12T16:30:03.450" v="11" actId="2696"/>
        <pc:sldMkLst>
          <pc:docMk/>
          <pc:sldMk cId="1845974183" sldId="359"/>
        </pc:sldMkLst>
      </pc:sldChg>
      <pc:sldChg chg="del">
        <pc:chgData name="EMAIL INFO." userId="8c31bfb0b91f2a6e" providerId="LiveId" clId="{EB302CAC-61B1-4083-8873-FE4ECBB8CED2}" dt="2024-08-12T16:30:10.140" v="12" actId="2696"/>
        <pc:sldMkLst>
          <pc:docMk/>
          <pc:sldMk cId="4219873651" sldId="3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E0AF4B-3ABF-423C-A14D-027C0B93F6C1}"/>
              </a:ext>
            </a:extLst>
          </p:cNvPr>
          <p:cNvSpPr>
            <a:spLocks noGrp="1"/>
          </p:cNvSpPr>
          <p:nvPr>
            <p:ph type="hdr" sz="quarter"/>
          </p:nvPr>
        </p:nvSpPr>
        <p:spPr>
          <a:xfrm>
            <a:off x="4" y="0"/>
            <a:ext cx="4024856" cy="351151"/>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927EE6CC-2393-4EA8-A9B4-D3898052961D}"/>
              </a:ext>
            </a:extLst>
          </p:cNvPr>
          <p:cNvSpPr>
            <a:spLocks noGrp="1"/>
          </p:cNvSpPr>
          <p:nvPr>
            <p:ph type="dt" sz="quarter" idx="1"/>
          </p:nvPr>
        </p:nvSpPr>
        <p:spPr>
          <a:xfrm>
            <a:off x="5263118" y="0"/>
            <a:ext cx="4024856" cy="351151"/>
          </a:xfrm>
          <a:prstGeom prst="rect">
            <a:avLst/>
          </a:prstGeom>
        </p:spPr>
        <p:txBody>
          <a:bodyPr vert="horz" lIns="91440" tIns="45720" rIns="91440" bIns="45720" rtlCol="0"/>
          <a:lstStyle>
            <a:lvl1pPr algn="r">
              <a:defRPr sz="1200"/>
            </a:lvl1pPr>
          </a:lstStyle>
          <a:p>
            <a:fld id="{7C54888C-4BFF-441B-B27F-816D81A88091}" type="datetimeFigureOut">
              <a:rPr lang="en-CA" smtClean="0"/>
              <a:t>2024-08-12</a:t>
            </a:fld>
            <a:endParaRPr lang="en-CA"/>
          </a:p>
        </p:txBody>
      </p:sp>
      <p:sp>
        <p:nvSpPr>
          <p:cNvPr id="4" name="Footer Placeholder 3">
            <a:extLst>
              <a:ext uri="{FF2B5EF4-FFF2-40B4-BE49-F238E27FC236}">
                <a16:creationId xmlns:a16="http://schemas.microsoft.com/office/drawing/2014/main" id="{DCA321CB-8991-423C-95DB-E34EEEF685A3}"/>
              </a:ext>
            </a:extLst>
          </p:cNvPr>
          <p:cNvSpPr>
            <a:spLocks noGrp="1"/>
          </p:cNvSpPr>
          <p:nvPr>
            <p:ph type="ftr" sz="quarter" idx="2"/>
          </p:nvPr>
        </p:nvSpPr>
        <p:spPr>
          <a:xfrm>
            <a:off x="4" y="6652899"/>
            <a:ext cx="4024856" cy="351151"/>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816A7BFB-0A3A-4923-AEDA-EFDFC2B90DE2}"/>
              </a:ext>
            </a:extLst>
          </p:cNvPr>
          <p:cNvSpPr>
            <a:spLocks noGrp="1"/>
          </p:cNvSpPr>
          <p:nvPr>
            <p:ph type="sldNum" sz="quarter" idx="3"/>
          </p:nvPr>
        </p:nvSpPr>
        <p:spPr>
          <a:xfrm>
            <a:off x="5263118" y="6652899"/>
            <a:ext cx="4024856" cy="351151"/>
          </a:xfrm>
          <a:prstGeom prst="rect">
            <a:avLst/>
          </a:prstGeom>
        </p:spPr>
        <p:txBody>
          <a:bodyPr vert="horz" lIns="91440" tIns="45720" rIns="91440" bIns="45720" rtlCol="0" anchor="b"/>
          <a:lstStyle>
            <a:lvl1pPr algn="r">
              <a:defRPr sz="1200"/>
            </a:lvl1pPr>
          </a:lstStyle>
          <a:p>
            <a:fld id="{4A7E222D-99CA-47D6-B115-13C8F542AFF3}" type="slidenum">
              <a:rPr lang="en-CA" smtClean="0"/>
              <a:t>‹#›</a:t>
            </a:fld>
            <a:endParaRPr lang="en-CA"/>
          </a:p>
        </p:txBody>
      </p:sp>
    </p:spTree>
    <p:extLst>
      <p:ext uri="{BB962C8B-B14F-4D97-AF65-F5344CB8AC3E}">
        <p14:creationId xmlns:p14="http://schemas.microsoft.com/office/powerpoint/2010/main" val="1423728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5688" cy="351419"/>
          </a:xfrm>
          <a:prstGeom prst="rect">
            <a:avLst/>
          </a:prstGeom>
        </p:spPr>
        <p:txBody>
          <a:bodyPr vert="horz" lIns="94046" tIns="47023" rIns="94046" bIns="47023" rtlCol="0"/>
          <a:lstStyle>
            <a:lvl1pPr algn="l">
              <a:defRPr sz="1200"/>
            </a:lvl1pPr>
          </a:lstStyle>
          <a:p>
            <a:endParaRPr lang="en-CA"/>
          </a:p>
        </p:txBody>
      </p:sp>
      <p:sp>
        <p:nvSpPr>
          <p:cNvPr id="3" name="Date Placeholder 2"/>
          <p:cNvSpPr>
            <a:spLocks noGrp="1"/>
          </p:cNvSpPr>
          <p:nvPr>
            <p:ph type="dt" idx="1"/>
          </p:nvPr>
        </p:nvSpPr>
        <p:spPr>
          <a:xfrm>
            <a:off x="5262212" y="2"/>
            <a:ext cx="4025688" cy="351419"/>
          </a:xfrm>
          <a:prstGeom prst="rect">
            <a:avLst/>
          </a:prstGeom>
        </p:spPr>
        <p:txBody>
          <a:bodyPr vert="horz" lIns="94046" tIns="47023" rIns="94046" bIns="47023" rtlCol="0"/>
          <a:lstStyle>
            <a:lvl1pPr algn="r">
              <a:defRPr sz="1200"/>
            </a:lvl1pPr>
          </a:lstStyle>
          <a:p>
            <a:fld id="{6C7A7AF0-7C19-4CD2-BB21-F4C0E735FB6C}" type="datetimeFigureOut">
              <a:rPr lang="en-CA" smtClean="0"/>
              <a:t>2024-08-12</a:t>
            </a:fld>
            <a:endParaRPr lang="en-CA"/>
          </a:p>
        </p:txBody>
      </p:sp>
      <p:sp>
        <p:nvSpPr>
          <p:cNvPr id="4" name="Slide Image Placeholder 3"/>
          <p:cNvSpPr>
            <a:spLocks noGrp="1" noRot="1" noChangeAspect="1"/>
          </p:cNvSpPr>
          <p:nvPr>
            <p:ph type="sldImg" idx="2"/>
          </p:nvPr>
        </p:nvSpPr>
        <p:spPr>
          <a:xfrm>
            <a:off x="2543175" y="876300"/>
            <a:ext cx="4203700" cy="2363788"/>
          </a:xfrm>
          <a:prstGeom prst="rect">
            <a:avLst/>
          </a:prstGeom>
          <a:noFill/>
          <a:ln w="12700">
            <a:solidFill>
              <a:prstClr val="black"/>
            </a:solidFill>
          </a:ln>
        </p:spPr>
        <p:txBody>
          <a:bodyPr vert="horz" lIns="94046" tIns="47023" rIns="94046" bIns="47023" rtlCol="0" anchor="ctr"/>
          <a:lstStyle/>
          <a:p>
            <a:endParaRPr lang="en-CA"/>
          </a:p>
        </p:txBody>
      </p:sp>
      <p:sp>
        <p:nvSpPr>
          <p:cNvPr id="5" name="Notes Placeholder 4"/>
          <p:cNvSpPr>
            <a:spLocks noGrp="1"/>
          </p:cNvSpPr>
          <p:nvPr>
            <p:ph type="body" sz="quarter" idx="3"/>
          </p:nvPr>
        </p:nvSpPr>
        <p:spPr>
          <a:xfrm>
            <a:off x="929005" y="3370701"/>
            <a:ext cx="7432040" cy="2757844"/>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2635"/>
            <a:ext cx="4025688" cy="351418"/>
          </a:xfrm>
          <a:prstGeom prst="rect">
            <a:avLst/>
          </a:prstGeom>
        </p:spPr>
        <p:txBody>
          <a:bodyPr vert="horz" lIns="94046" tIns="47023" rIns="94046" bIns="47023" rtlCol="0" anchor="b"/>
          <a:lstStyle>
            <a:lvl1pPr algn="l">
              <a:defRPr sz="1200"/>
            </a:lvl1pPr>
          </a:lstStyle>
          <a:p>
            <a:endParaRPr lang="en-CA"/>
          </a:p>
        </p:txBody>
      </p:sp>
      <p:sp>
        <p:nvSpPr>
          <p:cNvPr id="7" name="Slide Number Placeholder 6"/>
          <p:cNvSpPr>
            <a:spLocks noGrp="1"/>
          </p:cNvSpPr>
          <p:nvPr>
            <p:ph type="sldNum" sz="quarter" idx="5"/>
          </p:nvPr>
        </p:nvSpPr>
        <p:spPr>
          <a:xfrm>
            <a:off x="5262212" y="6652635"/>
            <a:ext cx="4025688" cy="351418"/>
          </a:xfrm>
          <a:prstGeom prst="rect">
            <a:avLst/>
          </a:prstGeom>
        </p:spPr>
        <p:txBody>
          <a:bodyPr vert="horz" lIns="94046" tIns="47023" rIns="94046" bIns="47023" rtlCol="0" anchor="b"/>
          <a:lstStyle>
            <a:lvl1pPr algn="r">
              <a:defRPr sz="1200"/>
            </a:lvl1pPr>
          </a:lstStyle>
          <a:p>
            <a:fld id="{C24891C5-838D-4BDB-B611-BD13C3ED0426}" type="slidenum">
              <a:rPr lang="en-CA" smtClean="0"/>
              <a:t>‹#›</a:t>
            </a:fld>
            <a:endParaRPr lang="en-CA"/>
          </a:p>
        </p:txBody>
      </p:sp>
    </p:spTree>
    <p:extLst>
      <p:ext uri="{BB962C8B-B14F-4D97-AF65-F5344CB8AC3E}">
        <p14:creationId xmlns:p14="http://schemas.microsoft.com/office/powerpoint/2010/main" val="369643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8263" y="876300"/>
            <a:ext cx="4202112" cy="2363788"/>
          </a:xfrm>
        </p:spPr>
      </p:sp>
      <p:sp>
        <p:nvSpPr>
          <p:cNvPr id="3" name="Notes Placeholder 2"/>
          <p:cNvSpPr>
            <a:spLocks noGrp="1"/>
          </p:cNvSpPr>
          <p:nvPr>
            <p:ph type="body" idx="1"/>
          </p:nvPr>
        </p:nvSpPr>
        <p:spPr/>
        <p:txBody>
          <a:bodyPr/>
          <a:lstStyle/>
          <a:p>
            <a:r>
              <a:rPr lang="en-CA" sz="1600" dirty="0">
                <a:latin typeface="Times New Roman" panose="02020603050405020304" pitchFamily="18" charset="0"/>
                <a:cs typeface="Times New Roman" panose="02020603050405020304" pitchFamily="18" charset="0"/>
              </a:rPr>
              <a:t>Good morning Comrades welcome to our poppy seminar for those of you that do not know me my name is Al Plume</a:t>
            </a:r>
          </a:p>
          <a:p>
            <a:r>
              <a:rPr lang="en-CA" sz="1600" dirty="0">
                <a:latin typeface="Times New Roman" panose="02020603050405020304" pitchFamily="18" charset="0"/>
                <a:cs typeface="Times New Roman" panose="02020603050405020304" pitchFamily="18" charset="0"/>
              </a:rPr>
              <a:t>If you have questions please do not wait, ask them right away. I only ask that your questions are relevant to the material being discussed. If I can not answer your questions I will write it down and report it back thru your Zone Chairs. </a:t>
            </a:r>
          </a:p>
          <a:p>
            <a:endParaRPr lang="en-CA" sz="1600" dirty="0">
              <a:latin typeface="Times New Roman" panose="02020603050405020304" pitchFamily="18" charset="0"/>
              <a:cs typeface="Times New Roman" panose="02020603050405020304" pitchFamily="18" charset="0"/>
            </a:endParaRPr>
          </a:p>
          <a:p>
            <a:r>
              <a:rPr lang="en-CA" sz="1600" dirty="0">
                <a:latin typeface="Times New Roman" panose="02020603050405020304" pitchFamily="18" charset="0"/>
                <a:cs typeface="Times New Roman" panose="02020603050405020304" pitchFamily="18" charset="0"/>
              </a:rPr>
              <a:t>Before we get started</a:t>
            </a:r>
          </a:p>
          <a:p>
            <a:r>
              <a:rPr lang="en-CA" sz="1600" dirty="0">
                <a:latin typeface="Times New Roman" panose="02020603050405020304" pitchFamily="18" charset="0"/>
                <a:cs typeface="Times New Roman" panose="02020603050405020304" pitchFamily="18" charset="0"/>
              </a:rPr>
              <a:t>How many new Branch Poppy Chairs are here today</a:t>
            </a:r>
          </a:p>
          <a:p>
            <a:endParaRPr lang="en-CA" sz="1600" dirty="0">
              <a:latin typeface="Times New Roman" panose="02020603050405020304" pitchFamily="18" charset="0"/>
              <a:cs typeface="Times New Roman" panose="02020603050405020304" pitchFamily="18" charset="0"/>
            </a:endParaRPr>
          </a:p>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1</a:t>
            </a:fld>
            <a:endParaRPr lang="en-CA"/>
          </a:p>
        </p:txBody>
      </p:sp>
    </p:spTree>
    <p:extLst>
      <p:ext uri="{BB962C8B-B14F-4D97-AF65-F5344CB8AC3E}">
        <p14:creationId xmlns:p14="http://schemas.microsoft.com/office/powerpoint/2010/main" val="176655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10</a:t>
            </a:fld>
            <a:endParaRPr lang="en-CA"/>
          </a:p>
        </p:txBody>
      </p:sp>
    </p:spTree>
    <p:extLst>
      <p:ext uri="{BB962C8B-B14F-4D97-AF65-F5344CB8AC3E}">
        <p14:creationId xmlns:p14="http://schemas.microsoft.com/office/powerpoint/2010/main" val="266795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11</a:t>
            </a:fld>
            <a:endParaRPr lang="en-CA"/>
          </a:p>
        </p:txBody>
      </p:sp>
    </p:spTree>
    <p:extLst>
      <p:ext uri="{BB962C8B-B14F-4D97-AF65-F5344CB8AC3E}">
        <p14:creationId xmlns:p14="http://schemas.microsoft.com/office/powerpoint/2010/main" val="672398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12</a:t>
            </a:fld>
            <a:endParaRPr lang="en-CA"/>
          </a:p>
        </p:txBody>
      </p:sp>
    </p:spTree>
    <p:extLst>
      <p:ext uri="{BB962C8B-B14F-4D97-AF65-F5344CB8AC3E}">
        <p14:creationId xmlns:p14="http://schemas.microsoft.com/office/powerpoint/2010/main" val="2083085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p>
        </p:txBody>
      </p:sp>
      <p:sp>
        <p:nvSpPr>
          <p:cNvPr id="4" name="Slide Number Placeholder 3"/>
          <p:cNvSpPr>
            <a:spLocks noGrp="1"/>
          </p:cNvSpPr>
          <p:nvPr>
            <p:ph type="sldNum" sz="quarter" idx="5"/>
          </p:nvPr>
        </p:nvSpPr>
        <p:spPr/>
        <p:txBody>
          <a:bodyPr/>
          <a:lstStyle/>
          <a:p>
            <a:fld id="{C24891C5-838D-4BDB-B611-BD13C3ED0426}" type="slidenum">
              <a:rPr lang="en-CA" smtClean="0"/>
              <a:t>13</a:t>
            </a:fld>
            <a:endParaRPr lang="en-CA"/>
          </a:p>
        </p:txBody>
      </p:sp>
    </p:spTree>
    <p:extLst>
      <p:ext uri="{BB962C8B-B14F-4D97-AF65-F5344CB8AC3E}">
        <p14:creationId xmlns:p14="http://schemas.microsoft.com/office/powerpoint/2010/main" val="48979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14</a:t>
            </a:fld>
            <a:endParaRPr lang="en-CA"/>
          </a:p>
        </p:txBody>
      </p:sp>
    </p:spTree>
    <p:extLst>
      <p:ext uri="{BB962C8B-B14F-4D97-AF65-F5344CB8AC3E}">
        <p14:creationId xmlns:p14="http://schemas.microsoft.com/office/powerpoint/2010/main" val="1604953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15</a:t>
            </a:fld>
            <a:endParaRPr lang="en-CA"/>
          </a:p>
        </p:txBody>
      </p:sp>
    </p:spTree>
    <p:extLst>
      <p:ext uri="{BB962C8B-B14F-4D97-AF65-F5344CB8AC3E}">
        <p14:creationId xmlns:p14="http://schemas.microsoft.com/office/powerpoint/2010/main" val="1973633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16</a:t>
            </a:fld>
            <a:endParaRPr lang="en-CA"/>
          </a:p>
        </p:txBody>
      </p:sp>
    </p:spTree>
    <p:extLst>
      <p:ext uri="{BB962C8B-B14F-4D97-AF65-F5344CB8AC3E}">
        <p14:creationId xmlns:p14="http://schemas.microsoft.com/office/powerpoint/2010/main" val="1969436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17</a:t>
            </a:fld>
            <a:endParaRPr lang="en-CA"/>
          </a:p>
        </p:txBody>
      </p:sp>
    </p:spTree>
    <p:extLst>
      <p:ext uri="{BB962C8B-B14F-4D97-AF65-F5344CB8AC3E}">
        <p14:creationId xmlns:p14="http://schemas.microsoft.com/office/powerpoint/2010/main" val="946380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18</a:t>
            </a:fld>
            <a:endParaRPr lang="en-CA"/>
          </a:p>
        </p:txBody>
      </p:sp>
    </p:spTree>
    <p:extLst>
      <p:ext uri="{BB962C8B-B14F-4D97-AF65-F5344CB8AC3E}">
        <p14:creationId xmlns:p14="http://schemas.microsoft.com/office/powerpoint/2010/main" val="327289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19</a:t>
            </a:fld>
            <a:endParaRPr lang="en-CA"/>
          </a:p>
        </p:txBody>
      </p:sp>
    </p:spTree>
    <p:extLst>
      <p:ext uri="{BB962C8B-B14F-4D97-AF65-F5344CB8AC3E}">
        <p14:creationId xmlns:p14="http://schemas.microsoft.com/office/powerpoint/2010/main" val="312430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a:t>
            </a:fld>
            <a:endParaRPr lang="en-CA"/>
          </a:p>
        </p:txBody>
      </p:sp>
    </p:spTree>
    <p:extLst>
      <p:ext uri="{BB962C8B-B14F-4D97-AF65-F5344CB8AC3E}">
        <p14:creationId xmlns:p14="http://schemas.microsoft.com/office/powerpoint/2010/main" val="2528332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20</a:t>
            </a:fld>
            <a:endParaRPr lang="en-CA"/>
          </a:p>
        </p:txBody>
      </p:sp>
    </p:spTree>
    <p:extLst>
      <p:ext uri="{BB962C8B-B14F-4D97-AF65-F5344CB8AC3E}">
        <p14:creationId xmlns:p14="http://schemas.microsoft.com/office/powerpoint/2010/main" val="2658892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21</a:t>
            </a:fld>
            <a:endParaRPr lang="en-CA"/>
          </a:p>
        </p:txBody>
      </p:sp>
    </p:spTree>
    <p:extLst>
      <p:ext uri="{BB962C8B-B14F-4D97-AF65-F5344CB8AC3E}">
        <p14:creationId xmlns:p14="http://schemas.microsoft.com/office/powerpoint/2010/main" val="4097016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22</a:t>
            </a:fld>
            <a:endParaRPr lang="en-CA"/>
          </a:p>
        </p:txBody>
      </p:sp>
    </p:spTree>
    <p:extLst>
      <p:ext uri="{BB962C8B-B14F-4D97-AF65-F5344CB8AC3E}">
        <p14:creationId xmlns:p14="http://schemas.microsoft.com/office/powerpoint/2010/main" val="1546414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23</a:t>
            </a:fld>
            <a:endParaRPr lang="en-CA"/>
          </a:p>
        </p:txBody>
      </p:sp>
    </p:spTree>
    <p:extLst>
      <p:ext uri="{BB962C8B-B14F-4D97-AF65-F5344CB8AC3E}">
        <p14:creationId xmlns:p14="http://schemas.microsoft.com/office/powerpoint/2010/main" val="3332567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24</a:t>
            </a:fld>
            <a:endParaRPr lang="en-CA"/>
          </a:p>
        </p:txBody>
      </p:sp>
    </p:spTree>
    <p:extLst>
      <p:ext uri="{BB962C8B-B14F-4D97-AF65-F5344CB8AC3E}">
        <p14:creationId xmlns:p14="http://schemas.microsoft.com/office/powerpoint/2010/main" val="865920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25</a:t>
            </a:fld>
            <a:endParaRPr lang="en-CA"/>
          </a:p>
        </p:txBody>
      </p:sp>
    </p:spTree>
    <p:extLst>
      <p:ext uri="{BB962C8B-B14F-4D97-AF65-F5344CB8AC3E}">
        <p14:creationId xmlns:p14="http://schemas.microsoft.com/office/powerpoint/2010/main" val="710266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26</a:t>
            </a:fld>
            <a:endParaRPr lang="en-CA"/>
          </a:p>
        </p:txBody>
      </p:sp>
    </p:spTree>
    <p:extLst>
      <p:ext uri="{BB962C8B-B14F-4D97-AF65-F5344CB8AC3E}">
        <p14:creationId xmlns:p14="http://schemas.microsoft.com/office/powerpoint/2010/main" val="2475355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27</a:t>
            </a:fld>
            <a:endParaRPr lang="en-CA"/>
          </a:p>
        </p:txBody>
      </p:sp>
    </p:spTree>
    <p:extLst>
      <p:ext uri="{BB962C8B-B14F-4D97-AF65-F5344CB8AC3E}">
        <p14:creationId xmlns:p14="http://schemas.microsoft.com/office/powerpoint/2010/main" val="146399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28</a:t>
            </a:fld>
            <a:endParaRPr lang="en-CA"/>
          </a:p>
        </p:txBody>
      </p:sp>
    </p:spTree>
    <p:extLst>
      <p:ext uri="{BB962C8B-B14F-4D97-AF65-F5344CB8AC3E}">
        <p14:creationId xmlns:p14="http://schemas.microsoft.com/office/powerpoint/2010/main" val="743213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29</a:t>
            </a:fld>
            <a:endParaRPr lang="en-CA"/>
          </a:p>
        </p:txBody>
      </p:sp>
    </p:spTree>
    <p:extLst>
      <p:ext uri="{BB962C8B-B14F-4D97-AF65-F5344CB8AC3E}">
        <p14:creationId xmlns:p14="http://schemas.microsoft.com/office/powerpoint/2010/main" val="421752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3</a:t>
            </a:fld>
            <a:endParaRPr lang="en-CA"/>
          </a:p>
        </p:txBody>
      </p:sp>
    </p:spTree>
    <p:extLst>
      <p:ext uri="{BB962C8B-B14F-4D97-AF65-F5344CB8AC3E}">
        <p14:creationId xmlns:p14="http://schemas.microsoft.com/office/powerpoint/2010/main" val="1466310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30</a:t>
            </a:fld>
            <a:endParaRPr lang="en-CA"/>
          </a:p>
        </p:txBody>
      </p:sp>
    </p:spTree>
    <p:extLst>
      <p:ext uri="{BB962C8B-B14F-4D97-AF65-F5344CB8AC3E}">
        <p14:creationId xmlns:p14="http://schemas.microsoft.com/office/powerpoint/2010/main" val="1953974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31</a:t>
            </a:fld>
            <a:endParaRPr lang="en-CA"/>
          </a:p>
        </p:txBody>
      </p:sp>
    </p:spTree>
    <p:extLst>
      <p:ext uri="{BB962C8B-B14F-4D97-AF65-F5344CB8AC3E}">
        <p14:creationId xmlns:p14="http://schemas.microsoft.com/office/powerpoint/2010/main" val="460696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32</a:t>
            </a:fld>
            <a:endParaRPr lang="en-CA"/>
          </a:p>
        </p:txBody>
      </p:sp>
    </p:spTree>
    <p:extLst>
      <p:ext uri="{BB962C8B-B14F-4D97-AF65-F5344CB8AC3E}">
        <p14:creationId xmlns:p14="http://schemas.microsoft.com/office/powerpoint/2010/main" val="1191046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33</a:t>
            </a:fld>
            <a:endParaRPr lang="en-CA"/>
          </a:p>
        </p:txBody>
      </p:sp>
    </p:spTree>
    <p:extLst>
      <p:ext uri="{BB962C8B-B14F-4D97-AF65-F5344CB8AC3E}">
        <p14:creationId xmlns:p14="http://schemas.microsoft.com/office/powerpoint/2010/main" val="1809695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34</a:t>
            </a:fld>
            <a:endParaRPr lang="en-CA"/>
          </a:p>
        </p:txBody>
      </p:sp>
    </p:spTree>
    <p:extLst>
      <p:ext uri="{BB962C8B-B14F-4D97-AF65-F5344CB8AC3E}">
        <p14:creationId xmlns:p14="http://schemas.microsoft.com/office/powerpoint/2010/main" val="1820543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35</a:t>
            </a:fld>
            <a:endParaRPr lang="en-CA"/>
          </a:p>
        </p:txBody>
      </p:sp>
    </p:spTree>
    <p:extLst>
      <p:ext uri="{BB962C8B-B14F-4D97-AF65-F5344CB8AC3E}">
        <p14:creationId xmlns:p14="http://schemas.microsoft.com/office/powerpoint/2010/main" val="1700315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36</a:t>
            </a:fld>
            <a:endParaRPr lang="en-CA"/>
          </a:p>
        </p:txBody>
      </p:sp>
    </p:spTree>
    <p:extLst>
      <p:ext uri="{BB962C8B-B14F-4D97-AF65-F5344CB8AC3E}">
        <p14:creationId xmlns:p14="http://schemas.microsoft.com/office/powerpoint/2010/main" val="2764874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37</a:t>
            </a:fld>
            <a:endParaRPr lang="en-CA"/>
          </a:p>
        </p:txBody>
      </p:sp>
    </p:spTree>
    <p:extLst>
      <p:ext uri="{BB962C8B-B14F-4D97-AF65-F5344CB8AC3E}">
        <p14:creationId xmlns:p14="http://schemas.microsoft.com/office/powerpoint/2010/main" val="3656579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38</a:t>
            </a:fld>
            <a:endParaRPr lang="en-CA"/>
          </a:p>
        </p:txBody>
      </p:sp>
    </p:spTree>
    <p:extLst>
      <p:ext uri="{BB962C8B-B14F-4D97-AF65-F5344CB8AC3E}">
        <p14:creationId xmlns:p14="http://schemas.microsoft.com/office/powerpoint/2010/main" val="828576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39</a:t>
            </a:fld>
            <a:endParaRPr lang="en-CA"/>
          </a:p>
        </p:txBody>
      </p:sp>
    </p:spTree>
    <p:extLst>
      <p:ext uri="{BB962C8B-B14F-4D97-AF65-F5344CB8AC3E}">
        <p14:creationId xmlns:p14="http://schemas.microsoft.com/office/powerpoint/2010/main" val="30807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4</a:t>
            </a:fld>
            <a:endParaRPr lang="en-CA"/>
          </a:p>
        </p:txBody>
      </p:sp>
    </p:spTree>
    <p:extLst>
      <p:ext uri="{BB962C8B-B14F-4D97-AF65-F5344CB8AC3E}">
        <p14:creationId xmlns:p14="http://schemas.microsoft.com/office/powerpoint/2010/main" val="3333576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40</a:t>
            </a:fld>
            <a:endParaRPr lang="en-CA"/>
          </a:p>
        </p:txBody>
      </p:sp>
    </p:spTree>
    <p:extLst>
      <p:ext uri="{BB962C8B-B14F-4D97-AF65-F5344CB8AC3E}">
        <p14:creationId xmlns:p14="http://schemas.microsoft.com/office/powerpoint/2010/main" val="18736146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41</a:t>
            </a:fld>
            <a:endParaRPr lang="en-CA"/>
          </a:p>
        </p:txBody>
      </p:sp>
    </p:spTree>
    <p:extLst>
      <p:ext uri="{BB962C8B-B14F-4D97-AF65-F5344CB8AC3E}">
        <p14:creationId xmlns:p14="http://schemas.microsoft.com/office/powerpoint/2010/main" val="14260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42</a:t>
            </a:fld>
            <a:endParaRPr lang="en-CA"/>
          </a:p>
        </p:txBody>
      </p:sp>
    </p:spTree>
    <p:extLst>
      <p:ext uri="{BB962C8B-B14F-4D97-AF65-F5344CB8AC3E}">
        <p14:creationId xmlns:p14="http://schemas.microsoft.com/office/powerpoint/2010/main" val="3313051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43</a:t>
            </a:fld>
            <a:endParaRPr lang="en-CA"/>
          </a:p>
        </p:txBody>
      </p:sp>
    </p:spTree>
    <p:extLst>
      <p:ext uri="{BB962C8B-B14F-4D97-AF65-F5344CB8AC3E}">
        <p14:creationId xmlns:p14="http://schemas.microsoft.com/office/powerpoint/2010/main" val="2081504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44</a:t>
            </a:fld>
            <a:endParaRPr lang="en-CA"/>
          </a:p>
        </p:txBody>
      </p:sp>
    </p:spTree>
    <p:extLst>
      <p:ext uri="{BB962C8B-B14F-4D97-AF65-F5344CB8AC3E}">
        <p14:creationId xmlns:p14="http://schemas.microsoft.com/office/powerpoint/2010/main" val="1999768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45</a:t>
            </a:fld>
            <a:endParaRPr lang="en-CA"/>
          </a:p>
        </p:txBody>
      </p:sp>
    </p:spTree>
    <p:extLst>
      <p:ext uri="{BB962C8B-B14F-4D97-AF65-F5344CB8AC3E}">
        <p14:creationId xmlns:p14="http://schemas.microsoft.com/office/powerpoint/2010/main" val="3066287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46</a:t>
            </a:fld>
            <a:endParaRPr lang="en-CA"/>
          </a:p>
        </p:txBody>
      </p:sp>
    </p:spTree>
    <p:extLst>
      <p:ext uri="{BB962C8B-B14F-4D97-AF65-F5344CB8AC3E}">
        <p14:creationId xmlns:p14="http://schemas.microsoft.com/office/powerpoint/2010/main" val="3781584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47</a:t>
            </a:fld>
            <a:endParaRPr lang="en-CA"/>
          </a:p>
        </p:txBody>
      </p:sp>
    </p:spTree>
    <p:extLst>
      <p:ext uri="{BB962C8B-B14F-4D97-AF65-F5344CB8AC3E}">
        <p14:creationId xmlns:p14="http://schemas.microsoft.com/office/powerpoint/2010/main" val="1131967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48</a:t>
            </a:fld>
            <a:endParaRPr lang="en-CA"/>
          </a:p>
        </p:txBody>
      </p:sp>
    </p:spTree>
    <p:extLst>
      <p:ext uri="{BB962C8B-B14F-4D97-AF65-F5344CB8AC3E}">
        <p14:creationId xmlns:p14="http://schemas.microsoft.com/office/powerpoint/2010/main" val="730189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49</a:t>
            </a:fld>
            <a:endParaRPr lang="en-CA"/>
          </a:p>
        </p:txBody>
      </p:sp>
    </p:spTree>
    <p:extLst>
      <p:ext uri="{BB962C8B-B14F-4D97-AF65-F5344CB8AC3E}">
        <p14:creationId xmlns:p14="http://schemas.microsoft.com/office/powerpoint/2010/main" val="4142336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5</a:t>
            </a:fld>
            <a:endParaRPr lang="en-CA"/>
          </a:p>
        </p:txBody>
      </p:sp>
    </p:spTree>
    <p:extLst>
      <p:ext uri="{BB962C8B-B14F-4D97-AF65-F5344CB8AC3E}">
        <p14:creationId xmlns:p14="http://schemas.microsoft.com/office/powerpoint/2010/main" val="171739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50</a:t>
            </a:fld>
            <a:endParaRPr lang="en-CA"/>
          </a:p>
        </p:txBody>
      </p:sp>
    </p:spTree>
    <p:extLst>
      <p:ext uri="{BB962C8B-B14F-4D97-AF65-F5344CB8AC3E}">
        <p14:creationId xmlns:p14="http://schemas.microsoft.com/office/powerpoint/2010/main" val="2906779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51</a:t>
            </a:fld>
            <a:endParaRPr lang="en-CA"/>
          </a:p>
        </p:txBody>
      </p:sp>
    </p:spTree>
    <p:extLst>
      <p:ext uri="{BB962C8B-B14F-4D97-AF65-F5344CB8AC3E}">
        <p14:creationId xmlns:p14="http://schemas.microsoft.com/office/powerpoint/2010/main" val="772425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52</a:t>
            </a:fld>
            <a:endParaRPr lang="en-CA"/>
          </a:p>
        </p:txBody>
      </p:sp>
    </p:spTree>
    <p:extLst>
      <p:ext uri="{BB962C8B-B14F-4D97-AF65-F5344CB8AC3E}">
        <p14:creationId xmlns:p14="http://schemas.microsoft.com/office/powerpoint/2010/main" val="42446911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4891C5-838D-4BDB-B611-BD13C3ED0426}" type="slidenum">
              <a:rPr lang="en-CA" smtClean="0"/>
              <a:t>53</a:t>
            </a:fld>
            <a:endParaRPr lang="en-CA"/>
          </a:p>
        </p:txBody>
      </p:sp>
    </p:spTree>
    <p:extLst>
      <p:ext uri="{BB962C8B-B14F-4D97-AF65-F5344CB8AC3E}">
        <p14:creationId xmlns:p14="http://schemas.microsoft.com/office/powerpoint/2010/main" val="18006449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54</a:t>
            </a:fld>
            <a:endParaRPr lang="en-CA"/>
          </a:p>
        </p:txBody>
      </p:sp>
    </p:spTree>
    <p:extLst>
      <p:ext uri="{BB962C8B-B14F-4D97-AF65-F5344CB8AC3E}">
        <p14:creationId xmlns:p14="http://schemas.microsoft.com/office/powerpoint/2010/main" val="36472914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55</a:t>
            </a:fld>
            <a:endParaRPr lang="en-CA"/>
          </a:p>
        </p:txBody>
      </p:sp>
    </p:spTree>
    <p:extLst>
      <p:ext uri="{BB962C8B-B14F-4D97-AF65-F5344CB8AC3E}">
        <p14:creationId xmlns:p14="http://schemas.microsoft.com/office/powerpoint/2010/main" val="3245386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56</a:t>
            </a:fld>
            <a:endParaRPr lang="en-CA"/>
          </a:p>
        </p:txBody>
      </p:sp>
    </p:spTree>
    <p:extLst>
      <p:ext uri="{BB962C8B-B14F-4D97-AF65-F5344CB8AC3E}">
        <p14:creationId xmlns:p14="http://schemas.microsoft.com/office/powerpoint/2010/main" val="33995897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57</a:t>
            </a:fld>
            <a:endParaRPr lang="en-CA"/>
          </a:p>
        </p:txBody>
      </p:sp>
    </p:spTree>
    <p:extLst>
      <p:ext uri="{BB962C8B-B14F-4D97-AF65-F5344CB8AC3E}">
        <p14:creationId xmlns:p14="http://schemas.microsoft.com/office/powerpoint/2010/main" val="1001140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58</a:t>
            </a:fld>
            <a:endParaRPr lang="en-CA"/>
          </a:p>
        </p:txBody>
      </p:sp>
    </p:spTree>
    <p:extLst>
      <p:ext uri="{BB962C8B-B14F-4D97-AF65-F5344CB8AC3E}">
        <p14:creationId xmlns:p14="http://schemas.microsoft.com/office/powerpoint/2010/main" val="7960460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59</a:t>
            </a:fld>
            <a:endParaRPr lang="en-CA"/>
          </a:p>
        </p:txBody>
      </p:sp>
    </p:spTree>
    <p:extLst>
      <p:ext uri="{BB962C8B-B14F-4D97-AF65-F5344CB8AC3E}">
        <p14:creationId xmlns:p14="http://schemas.microsoft.com/office/powerpoint/2010/main" val="177152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6</a:t>
            </a:fld>
            <a:endParaRPr lang="en-CA"/>
          </a:p>
        </p:txBody>
      </p:sp>
    </p:spTree>
    <p:extLst>
      <p:ext uri="{BB962C8B-B14F-4D97-AF65-F5344CB8AC3E}">
        <p14:creationId xmlns:p14="http://schemas.microsoft.com/office/powerpoint/2010/main" val="36499791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60</a:t>
            </a:fld>
            <a:endParaRPr lang="en-CA"/>
          </a:p>
        </p:txBody>
      </p:sp>
    </p:spTree>
    <p:extLst>
      <p:ext uri="{BB962C8B-B14F-4D97-AF65-F5344CB8AC3E}">
        <p14:creationId xmlns:p14="http://schemas.microsoft.com/office/powerpoint/2010/main" val="19659285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61</a:t>
            </a:fld>
            <a:endParaRPr lang="en-CA"/>
          </a:p>
        </p:txBody>
      </p:sp>
    </p:spTree>
    <p:extLst>
      <p:ext uri="{BB962C8B-B14F-4D97-AF65-F5344CB8AC3E}">
        <p14:creationId xmlns:p14="http://schemas.microsoft.com/office/powerpoint/2010/main" val="25187413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63</a:t>
            </a:fld>
            <a:endParaRPr lang="en-CA"/>
          </a:p>
        </p:txBody>
      </p:sp>
    </p:spTree>
    <p:extLst>
      <p:ext uri="{BB962C8B-B14F-4D97-AF65-F5344CB8AC3E}">
        <p14:creationId xmlns:p14="http://schemas.microsoft.com/office/powerpoint/2010/main" val="19850593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64</a:t>
            </a:fld>
            <a:endParaRPr lang="en-CA"/>
          </a:p>
        </p:txBody>
      </p:sp>
    </p:spTree>
    <p:extLst>
      <p:ext uri="{BB962C8B-B14F-4D97-AF65-F5344CB8AC3E}">
        <p14:creationId xmlns:p14="http://schemas.microsoft.com/office/powerpoint/2010/main" val="42205165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65</a:t>
            </a:fld>
            <a:endParaRPr lang="en-CA"/>
          </a:p>
        </p:txBody>
      </p:sp>
    </p:spTree>
    <p:extLst>
      <p:ext uri="{BB962C8B-B14F-4D97-AF65-F5344CB8AC3E}">
        <p14:creationId xmlns:p14="http://schemas.microsoft.com/office/powerpoint/2010/main" val="6157679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66</a:t>
            </a:fld>
            <a:endParaRPr lang="en-CA"/>
          </a:p>
        </p:txBody>
      </p:sp>
    </p:spTree>
    <p:extLst>
      <p:ext uri="{BB962C8B-B14F-4D97-AF65-F5344CB8AC3E}">
        <p14:creationId xmlns:p14="http://schemas.microsoft.com/office/powerpoint/2010/main" val="32131938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67</a:t>
            </a:fld>
            <a:endParaRPr lang="en-CA"/>
          </a:p>
        </p:txBody>
      </p:sp>
    </p:spTree>
    <p:extLst>
      <p:ext uri="{BB962C8B-B14F-4D97-AF65-F5344CB8AC3E}">
        <p14:creationId xmlns:p14="http://schemas.microsoft.com/office/powerpoint/2010/main" val="8379105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68</a:t>
            </a:fld>
            <a:endParaRPr lang="en-CA"/>
          </a:p>
        </p:txBody>
      </p:sp>
    </p:spTree>
    <p:extLst>
      <p:ext uri="{BB962C8B-B14F-4D97-AF65-F5344CB8AC3E}">
        <p14:creationId xmlns:p14="http://schemas.microsoft.com/office/powerpoint/2010/main" val="42860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69</a:t>
            </a:fld>
            <a:endParaRPr lang="en-CA"/>
          </a:p>
        </p:txBody>
      </p:sp>
    </p:spTree>
    <p:extLst>
      <p:ext uri="{BB962C8B-B14F-4D97-AF65-F5344CB8AC3E}">
        <p14:creationId xmlns:p14="http://schemas.microsoft.com/office/powerpoint/2010/main" val="15283262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70</a:t>
            </a:fld>
            <a:endParaRPr lang="en-CA"/>
          </a:p>
        </p:txBody>
      </p:sp>
    </p:spTree>
    <p:extLst>
      <p:ext uri="{BB962C8B-B14F-4D97-AF65-F5344CB8AC3E}">
        <p14:creationId xmlns:p14="http://schemas.microsoft.com/office/powerpoint/2010/main" val="127800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7</a:t>
            </a:fld>
            <a:endParaRPr lang="en-CA"/>
          </a:p>
        </p:txBody>
      </p:sp>
    </p:spTree>
    <p:extLst>
      <p:ext uri="{BB962C8B-B14F-4D97-AF65-F5344CB8AC3E}">
        <p14:creationId xmlns:p14="http://schemas.microsoft.com/office/powerpoint/2010/main" val="3023643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71</a:t>
            </a:fld>
            <a:endParaRPr lang="en-CA"/>
          </a:p>
        </p:txBody>
      </p:sp>
    </p:spTree>
    <p:extLst>
      <p:ext uri="{BB962C8B-B14F-4D97-AF65-F5344CB8AC3E}">
        <p14:creationId xmlns:p14="http://schemas.microsoft.com/office/powerpoint/2010/main" val="2961362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72</a:t>
            </a:fld>
            <a:endParaRPr lang="en-CA"/>
          </a:p>
        </p:txBody>
      </p:sp>
    </p:spTree>
    <p:extLst>
      <p:ext uri="{BB962C8B-B14F-4D97-AF65-F5344CB8AC3E}">
        <p14:creationId xmlns:p14="http://schemas.microsoft.com/office/powerpoint/2010/main" val="25742990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73</a:t>
            </a:fld>
            <a:endParaRPr lang="en-CA"/>
          </a:p>
        </p:txBody>
      </p:sp>
    </p:spTree>
    <p:extLst>
      <p:ext uri="{BB962C8B-B14F-4D97-AF65-F5344CB8AC3E}">
        <p14:creationId xmlns:p14="http://schemas.microsoft.com/office/powerpoint/2010/main" val="41898216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74</a:t>
            </a:fld>
            <a:endParaRPr lang="en-CA"/>
          </a:p>
        </p:txBody>
      </p:sp>
    </p:spTree>
    <p:extLst>
      <p:ext uri="{BB962C8B-B14F-4D97-AF65-F5344CB8AC3E}">
        <p14:creationId xmlns:p14="http://schemas.microsoft.com/office/powerpoint/2010/main" val="4994136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75</a:t>
            </a:fld>
            <a:endParaRPr lang="en-CA"/>
          </a:p>
        </p:txBody>
      </p:sp>
    </p:spTree>
    <p:extLst>
      <p:ext uri="{BB962C8B-B14F-4D97-AF65-F5344CB8AC3E}">
        <p14:creationId xmlns:p14="http://schemas.microsoft.com/office/powerpoint/2010/main" val="16701592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76</a:t>
            </a:fld>
            <a:endParaRPr lang="en-CA"/>
          </a:p>
        </p:txBody>
      </p:sp>
    </p:spTree>
    <p:extLst>
      <p:ext uri="{BB962C8B-B14F-4D97-AF65-F5344CB8AC3E}">
        <p14:creationId xmlns:p14="http://schemas.microsoft.com/office/powerpoint/2010/main" val="109782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0450" y="952500"/>
            <a:ext cx="4586288" cy="25796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4891C5-838D-4BDB-B611-BD13C3ED0426}" type="slidenum">
              <a:rPr lang="en-CA" smtClean="0"/>
              <a:t>8</a:t>
            </a:fld>
            <a:endParaRPr lang="en-CA"/>
          </a:p>
        </p:txBody>
      </p:sp>
    </p:spTree>
    <p:extLst>
      <p:ext uri="{BB962C8B-B14F-4D97-AF65-F5344CB8AC3E}">
        <p14:creationId xmlns:p14="http://schemas.microsoft.com/office/powerpoint/2010/main" val="110380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4891C5-838D-4BDB-B611-BD13C3ED0426}" type="slidenum">
              <a:rPr lang="en-CA" smtClean="0"/>
              <a:t>9</a:t>
            </a:fld>
            <a:endParaRPr lang="en-CA"/>
          </a:p>
        </p:txBody>
      </p:sp>
    </p:spTree>
    <p:extLst>
      <p:ext uri="{BB962C8B-B14F-4D97-AF65-F5344CB8AC3E}">
        <p14:creationId xmlns:p14="http://schemas.microsoft.com/office/powerpoint/2010/main" val="18228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41D4-BCA4-416C-823D-C403A846E1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80DF962-7FBA-45E1-9C98-EC540D0B1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791E6FE-5547-4B67-8C76-41F3962868FB}"/>
              </a:ext>
            </a:extLst>
          </p:cNvPr>
          <p:cNvSpPr>
            <a:spLocks noGrp="1"/>
          </p:cNvSpPr>
          <p:nvPr>
            <p:ph type="dt" sz="half" idx="10"/>
          </p:nvPr>
        </p:nvSpPr>
        <p:spPr/>
        <p:txBody>
          <a:bodyPr/>
          <a:lstStyle/>
          <a:p>
            <a:fld id="{C9DE06BA-8C8C-4D81-8620-B698C4BB587E}" type="datetime1">
              <a:rPr lang="en-CA" smtClean="0"/>
              <a:t>2024-08-12</a:t>
            </a:fld>
            <a:endParaRPr lang="en-CA"/>
          </a:p>
        </p:txBody>
      </p:sp>
      <p:sp>
        <p:nvSpPr>
          <p:cNvPr id="5" name="Footer Placeholder 4">
            <a:extLst>
              <a:ext uri="{FF2B5EF4-FFF2-40B4-BE49-F238E27FC236}">
                <a16:creationId xmlns:a16="http://schemas.microsoft.com/office/drawing/2014/main" id="{72B1846D-4898-4D43-909F-0C4086DCBB1A}"/>
              </a:ext>
            </a:extLst>
          </p:cNvPr>
          <p:cNvSpPr>
            <a:spLocks noGrp="1"/>
          </p:cNvSpPr>
          <p:nvPr>
            <p:ph type="ftr" sz="quarter" idx="11"/>
          </p:nvPr>
        </p:nvSpPr>
        <p:spPr/>
        <p:txBody>
          <a:body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D7B98696-7437-47ED-B4C3-121D3BFD8954}"/>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316507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C1D7-ADBB-4C3C-8E12-844DA778A4E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2F2A9A3-C0B9-4455-93C6-2C549215D3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BCB6483-36D6-433C-BBD2-E7F6E447654C}"/>
              </a:ext>
            </a:extLst>
          </p:cNvPr>
          <p:cNvSpPr>
            <a:spLocks noGrp="1"/>
          </p:cNvSpPr>
          <p:nvPr>
            <p:ph type="dt" sz="half" idx="10"/>
          </p:nvPr>
        </p:nvSpPr>
        <p:spPr/>
        <p:txBody>
          <a:bodyPr/>
          <a:lstStyle/>
          <a:p>
            <a:fld id="{1FC875F0-51A0-48EF-A27D-F8EF4C33E4FC}" type="datetime1">
              <a:rPr lang="en-CA" smtClean="0"/>
              <a:t>2024-08-12</a:t>
            </a:fld>
            <a:endParaRPr lang="en-CA"/>
          </a:p>
        </p:txBody>
      </p:sp>
      <p:sp>
        <p:nvSpPr>
          <p:cNvPr id="5" name="Footer Placeholder 4">
            <a:extLst>
              <a:ext uri="{FF2B5EF4-FFF2-40B4-BE49-F238E27FC236}">
                <a16:creationId xmlns:a16="http://schemas.microsoft.com/office/drawing/2014/main" id="{8BD91A86-569C-4035-95AD-79F91DA9793A}"/>
              </a:ext>
            </a:extLst>
          </p:cNvPr>
          <p:cNvSpPr>
            <a:spLocks noGrp="1"/>
          </p:cNvSpPr>
          <p:nvPr>
            <p:ph type="ftr" sz="quarter" idx="11"/>
          </p:nvPr>
        </p:nvSpPr>
        <p:spPr/>
        <p:txBody>
          <a:body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83854257-7B63-4F6F-8BA3-A8C61484622E}"/>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72189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783DDF-4C04-4DC5-BA9A-D1C3DB801E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D96F7A7-07BF-40E1-BFED-40594030E8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8EE2B8F-D974-4209-8E1C-FBD5342CCC2A}"/>
              </a:ext>
            </a:extLst>
          </p:cNvPr>
          <p:cNvSpPr>
            <a:spLocks noGrp="1"/>
          </p:cNvSpPr>
          <p:nvPr>
            <p:ph type="dt" sz="half" idx="10"/>
          </p:nvPr>
        </p:nvSpPr>
        <p:spPr/>
        <p:txBody>
          <a:bodyPr/>
          <a:lstStyle/>
          <a:p>
            <a:fld id="{46EF58A0-509B-495D-9E8B-EB0A53A483B7}" type="datetime1">
              <a:rPr lang="en-CA" smtClean="0"/>
              <a:t>2024-08-12</a:t>
            </a:fld>
            <a:endParaRPr lang="en-CA"/>
          </a:p>
        </p:txBody>
      </p:sp>
      <p:sp>
        <p:nvSpPr>
          <p:cNvPr id="5" name="Footer Placeholder 4">
            <a:extLst>
              <a:ext uri="{FF2B5EF4-FFF2-40B4-BE49-F238E27FC236}">
                <a16:creationId xmlns:a16="http://schemas.microsoft.com/office/drawing/2014/main" id="{B07A5360-B15B-4A2F-9EDB-30A6D03D2806}"/>
              </a:ext>
            </a:extLst>
          </p:cNvPr>
          <p:cNvSpPr>
            <a:spLocks noGrp="1"/>
          </p:cNvSpPr>
          <p:nvPr>
            <p:ph type="ftr" sz="quarter" idx="11"/>
          </p:nvPr>
        </p:nvSpPr>
        <p:spPr/>
        <p:txBody>
          <a:body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4DFB7923-807D-4531-A8B9-FDA0D6B4F211}"/>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261616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642A-F72C-4C09-A9B2-4DFF4AA77A9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9E30094-DC91-4549-880F-5E23E4CA4E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26053B8-A6EC-4661-8E8A-5E36EDF68782}"/>
              </a:ext>
            </a:extLst>
          </p:cNvPr>
          <p:cNvSpPr>
            <a:spLocks noGrp="1"/>
          </p:cNvSpPr>
          <p:nvPr>
            <p:ph type="dt" sz="half" idx="10"/>
          </p:nvPr>
        </p:nvSpPr>
        <p:spPr/>
        <p:txBody>
          <a:bodyPr/>
          <a:lstStyle/>
          <a:p>
            <a:fld id="{C6281FFD-A48E-4B7D-B26E-D692F75C9700}" type="datetime1">
              <a:rPr lang="en-CA" smtClean="0"/>
              <a:t>2024-08-12</a:t>
            </a:fld>
            <a:endParaRPr lang="en-CA"/>
          </a:p>
        </p:txBody>
      </p:sp>
      <p:sp>
        <p:nvSpPr>
          <p:cNvPr id="5" name="Footer Placeholder 4">
            <a:extLst>
              <a:ext uri="{FF2B5EF4-FFF2-40B4-BE49-F238E27FC236}">
                <a16:creationId xmlns:a16="http://schemas.microsoft.com/office/drawing/2014/main" id="{F6943C9F-77B9-4217-92EF-5DE1304DBF5F}"/>
              </a:ext>
            </a:extLst>
          </p:cNvPr>
          <p:cNvSpPr>
            <a:spLocks noGrp="1"/>
          </p:cNvSpPr>
          <p:nvPr>
            <p:ph type="ftr" sz="quarter" idx="11"/>
          </p:nvPr>
        </p:nvSpPr>
        <p:spPr/>
        <p:txBody>
          <a:body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B880566B-119B-4CF5-A2DB-2FADC8292D6F}"/>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402469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518D-F32B-4F3B-BEA9-D6CFBD36EE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90C851B-3042-4875-84EC-EBB3A009FB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13300-0473-4F8B-9679-E3038C6188D7}"/>
              </a:ext>
            </a:extLst>
          </p:cNvPr>
          <p:cNvSpPr>
            <a:spLocks noGrp="1"/>
          </p:cNvSpPr>
          <p:nvPr>
            <p:ph type="dt" sz="half" idx="10"/>
          </p:nvPr>
        </p:nvSpPr>
        <p:spPr/>
        <p:txBody>
          <a:bodyPr/>
          <a:lstStyle/>
          <a:p>
            <a:fld id="{179A6A01-A78D-4642-8DB9-B256991CBE28}" type="datetime1">
              <a:rPr lang="en-CA" smtClean="0"/>
              <a:t>2024-08-12</a:t>
            </a:fld>
            <a:endParaRPr lang="en-CA"/>
          </a:p>
        </p:txBody>
      </p:sp>
      <p:sp>
        <p:nvSpPr>
          <p:cNvPr id="5" name="Footer Placeholder 4">
            <a:extLst>
              <a:ext uri="{FF2B5EF4-FFF2-40B4-BE49-F238E27FC236}">
                <a16:creationId xmlns:a16="http://schemas.microsoft.com/office/drawing/2014/main" id="{A6B1D47E-16ED-4CA3-8D1B-DD797472F56D}"/>
              </a:ext>
            </a:extLst>
          </p:cNvPr>
          <p:cNvSpPr>
            <a:spLocks noGrp="1"/>
          </p:cNvSpPr>
          <p:nvPr>
            <p:ph type="ftr" sz="quarter" idx="11"/>
          </p:nvPr>
        </p:nvSpPr>
        <p:spPr/>
        <p:txBody>
          <a:body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67FF1698-5E84-4351-A555-B659C0289C64}"/>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117476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6E5A-F89A-4D3F-849A-E1437C6011A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8C0865A-424D-44CB-8563-ECE15D5420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C5F6D03-E40A-4281-8301-B23EF9F71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704D7A5-E1C6-41A8-A77A-0214EE75A4CF}"/>
              </a:ext>
            </a:extLst>
          </p:cNvPr>
          <p:cNvSpPr>
            <a:spLocks noGrp="1"/>
          </p:cNvSpPr>
          <p:nvPr>
            <p:ph type="dt" sz="half" idx="10"/>
          </p:nvPr>
        </p:nvSpPr>
        <p:spPr/>
        <p:txBody>
          <a:bodyPr/>
          <a:lstStyle/>
          <a:p>
            <a:fld id="{942FA725-D1F6-4217-973E-4BA123C69FC4}" type="datetime1">
              <a:rPr lang="en-CA" smtClean="0"/>
              <a:t>2024-08-12</a:t>
            </a:fld>
            <a:endParaRPr lang="en-CA"/>
          </a:p>
        </p:txBody>
      </p:sp>
      <p:sp>
        <p:nvSpPr>
          <p:cNvPr id="6" name="Footer Placeholder 5">
            <a:extLst>
              <a:ext uri="{FF2B5EF4-FFF2-40B4-BE49-F238E27FC236}">
                <a16:creationId xmlns:a16="http://schemas.microsoft.com/office/drawing/2014/main" id="{48890A37-813A-4DB9-945A-6EF3E0633D82}"/>
              </a:ext>
            </a:extLst>
          </p:cNvPr>
          <p:cNvSpPr>
            <a:spLocks noGrp="1"/>
          </p:cNvSpPr>
          <p:nvPr>
            <p:ph type="ftr" sz="quarter" idx="11"/>
          </p:nvPr>
        </p:nvSpPr>
        <p:spPr/>
        <p:txBody>
          <a:bodyPr/>
          <a:lstStyle/>
          <a:p>
            <a:r>
              <a:rPr lang="en-US"/>
              <a:t>Sep 2019                                                                                                                                                                                                                                                           Al Plume, District F Poppy</a:t>
            </a:r>
            <a:endParaRPr lang="en-CA"/>
          </a:p>
        </p:txBody>
      </p:sp>
      <p:sp>
        <p:nvSpPr>
          <p:cNvPr id="7" name="Slide Number Placeholder 6">
            <a:extLst>
              <a:ext uri="{FF2B5EF4-FFF2-40B4-BE49-F238E27FC236}">
                <a16:creationId xmlns:a16="http://schemas.microsoft.com/office/drawing/2014/main" id="{F664457A-B1A1-44E8-ADBB-0601581B8939}"/>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43834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F7E2-6A87-477B-83CB-CC7845E74FF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56266F-1674-4BA8-82F0-0AB64900D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75A1F-B507-4EFD-AFB2-8F0921AB31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B0E67CE-72AD-433A-B0FB-48BF053CE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B10025-F395-4653-85F7-E8828362DA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A19A5C1-E695-4D5C-96EA-391347D5285A}"/>
              </a:ext>
            </a:extLst>
          </p:cNvPr>
          <p:cNvSpPr>
            <a:spLocks noGrp="1"/>
          </p:cNvSpPr>
          <p:nvPr>
            <p:ph type="dt" sz="half" idx="10"/>
          </p:nvPr>
        </p:nvSpPr>
        <p:spPr/>
        <p:txBody>
          <a:bodyPr/>
          <a:lstStyle/>
          <a:p>
            <a:fld id="{818BAE06-EEAD-4749-A0B0-83FE6D3813A9}" type="datetime1">
              <a:rPr lang="en-CA" smtClean="0"/>
              <a:t>2024-08-12</a:t>
            </a:fld>
            <a:endParaRPr lang="en-CA"/>
          </a:p>
        </p:txBody>
      </p:sp>
      <p:sp>
        <p:nvSpPr>
          <p:cNvPr id="8" name="Footer Placeholder 7">
            <a:extLst>
              <a:ext uri="{FF2B5EF4-FFF2-40B4-BE49-F238E27FC236}">
                <a16:creationId xmlns:a16="http://schemas.microsoft.com/office/drawing/2014/main" id="{0C29EA20-0EAA-4728-A697-14505AF5D112}"/>
              </a:ext>
            </a:extLst>
          </p:cNvPr>
          <p:cNvSpPr>
            <a:spLocks noGrp="1"/>
          </p:cNvSpPr>
          <p:nvPr>
            <p:ph type="ftr" sz="quarter" idx="11"/>
          </p:nvPr>
        </p:nvSpPr>
        <p:spPr/>
        <p:txBody>
          <a:bodyPr/>
          <a:lstStyle/>
          <a:p>
            <a:r>
              <a:rPr lang="en-US"/>
              <a:t>Sep 2019                                                                                                                                                                                                                                                           Al Plume, District F Poppy</a:t>
            </a:r>
            <a:endParaRPr lang="en-CA"/>
          </a:p>
        </p:txBody>
      </p:sp>
      <p:sp>
        <p:nvSpPr>
          <p:cNvPr id="9" name="Slide Number Placeholder 8">
            <a:extLst>
              <a:ext uri="{FF2B5EF4-FFF2-40B4-BE49-F238E27FC236}">
                <a16:creationId xmlns:a16="http://schemas.microsoft.com/office/drawing/2014/main" id="{9D6B314F-7725-4426-9586-25DC2BA6B43F}"/>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205626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6DFD-18A1-4D6B-9C8C-48CF5EDE19A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A01B3A3-0BB1-4B95-9F5C-33DA6550A1FA}"/>
              </a:ext>
            </a:extLst>
          </p:cNvPr>
          <p:cNvSpPr>
            <a:spLocks noGrp="1"/>
          </p:cNvSpPr>
          <p:nvPr>
            <p:ph type="dt" sz="half" idx="10"/>
          </p:nvPr>
        </p:nvSpPr>
        <p:spPr/>
        <p:txBody>
          <a:bodyPr/>
          <a:lstStyle/>
          <a:p>
            <a:fld id="{F9C6039D-E7C2-4E00-89C3-6D65C59C5560}" type="datetime1">
              <a:rPr lang="en-CA" smtClean="0"/>
              <a:t>2024-08-12</a:t>
            </a:fld>
            <a:endParaRPr lang="en-CA"/>
          </a:p>
        </p:txBody>
      </p:sp>
      <p:sp>
        <p:nvSpPr>
          <p:cNvPr id="4" name="Footer Placeholder 3">
            <a:extLst>
              <a:ext uri="{FF2B5EF4-FFF2-40B4-BE49-F238E27FC236}">
                <a16:creationId xmlns:a16="http://schemas.microsoft.com/office/drawing/2014/main" id="{CA20453D-E040-4411-9C4E-195CCFCCA9E0}"/>
              </a:ext>
            </a:extLst>
          </p:cNvPr>
          <p:cNvSpPr>
            <a:spLocks noGrp="1"/>
          </p:cNvSpPr>
          <p:nvPr>
            <p:ph type="ftr" sz="quarter" idx="11"/>
          </p:nvPr>
        </p:nvSpPr>
        <p:spPr/>
        <p:txBody>
          <a:bodyPr/>
          <a:lstStyle/>
          <a:p>
            <a:r>
              <a:rPr lang="en-US"/>
              <a:t>Sep 2019                                                                                                                                                                                                                                                           Al Plume, District F Poppy</a:t>
            </a:r>
            <a:endParaRPr lang="en-CA"/>
          </a:p>
        </p:txBody>
      </p:sp>
      <p:sp>
        <p:nvSpPr>
          <p:cNvPr id="5" name="Slide Number Placeholder 4">
            <a:extLst>
              <a:ext uri="{FF2B5EF4-FFF2-40B4-BE49-F238E27FC236}">
                <a16:creationId xmlns:a16="http://schemas.microsoft.com/office/drawing/2014/main" id="{66FB80DE-59E6-4E12-97F4-27351B5AAF5B}"/>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341793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14AF6-AB9B-4D45-A3DD-276CC4D28AA4}"/>
              </a:ext>
            </a:extLst>
          </p:cNvPr>
          <p:cNvSpPr>
            <a:spLocks noGrp="1"/>
          </p:cNvSpPr>
          <p:nvPr>
            <p:ph type="dt" sz="half" idx="10"/>
          </p:nvPr>
        </p:nvSpPr>
        <p:spPr/>
        <p:txBody>
          <a:bodyPr/>
          <a:lstStyle/>
          <a:p>
            <a:fld id="{558CF9D7-F120-4A8C-A9AB-C7B5567D5828}" type="datetime1">
              <a:rPr lang="en-CA" smtClean="0"/>
              <a:t>2024-08-12</a:t>
            </a:fld>
            <a:endParaRPr lang="en-CA"/>
          </a:p>
        </p:txBody>
      </p:sp>
      <p:sp>
        <p:nvSpPr>
          <p:cNvPr id="3" name="Footer Placeholder 2">
            <a:extLst>
              <a:ext uri="{FF2B5EF4-FFF2-40B4-BE49-F238E27FC236}">
                <a16:creationId xmlns:a16="http://schemas.microsoft.com/office/drawing/2014/main" id="{4655FD03-47C6-4903-AF08-1B51185D1ED1}"/>
              </a:ext>
            </a:extLst>
          </p:cNvPr>
          <p:cNvSpPr>
            <a:spLocks noGrp="1"/>
          </p:cNvSpPr>
          <p:nvPr>
            <p:ph type="ftr" sz="quarter" idx="11"/>
          </p:nvPr>
        </p:nvSpPr>
        <p:spPr/>
        <p:txBody>
          <a:bodyPr/>
          <a:lstStyle/>
          <a:p>
            <a:r>
              <a:rPr lang="en-US"/>
              <a:t>Sep 2019                                                                                                                                                                                                                                                           Al Plume, District F Poppy</a:t>
            </a:r>
            <a:endParaRPr lang="en-CA"/>
          </a:p>
        </p:txBody>
      </p:sp>
      <p:sp>
        <p:nvSpPr>
          <p:cNvPr id="4" name="Slide Number Placeholder 3">
            <a:extLst>
              <a:ext uri="{FF2B5EF4-FFF2-40B4-BE49-F238E27FC236}">
                <a16:creationId xmlns:a16="http://schemas.microsoft.com/office/drawing/2014/main" id="{0CC215CD-69B2-40C4-9B84-A6E55743DCC3}"/>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384998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11BA-CCE9-4AEF-8B04-FD1522C1D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3691B06-63C6-472E-B94C-66AF92A0F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24B22B8-1C9C-4EE1-BB32-7C8E39766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8ED8C-352F-4FBA-91E2-D69E5FD6DE20}"/>
              </a:ext>
            </a:extLst>
          </p:cNvPr>
          <p:cNvSpPr>
            <a:spLocks noGrp="1"/>
          </p:cNvSpPr>
          <p:nvPr>
            <p:ph type="dt" sz="half" idx="10"/>
          </p:nvPr>
        </p:nvSpPr>
        <p:spPr/>
        <p:txBody>
          <a:bodyPr/>
          <a:lstStyle/>
          <a:p>
            <a:fld id="{B6318A40-A97A-42FD-871E-DA7664DA516E}" type="datetime1">
              <a:rPr lang="en-CA" smtClean="0"/>
              <a:t>2024-08-12</a:t>
            </a:fld>
            <a:endParaRPr lang="en-CA"/>
          </a:p>
        </p:txBody>
      </p:sp>
      <p:sp>
        <p:nvSpPr>
          <p:cNvPr id="6" name="Footer Placeholder 5">
            <a:extLst>
              <a:ext uri="{FF2B5EF4-FFF2-40B4-BE49-F238E27FC236}">
                <a16:creationId xmlns:a16="http://schemas.microsoft.com/office/drawing/2014/main" id="{96646B1A-62F2-4299-808B-52A9756378BF}"/>
              </a:ext>
            </a:extLst>
          </p:cNvPr>
          <p:cNvSpPr>
            <a:spLocks noGrp="1"/>
          </p:cNvSpPr>
          <p:nvPr>
            <p:ph type="ftr" sz="quarter" idx="11"/>
          </p:nvPr>
        </p:nvSpPr>
        <p:spPr/>
        <p:txBody>
          <a:bodyPr/>
          <a:lstStyle/>
          <a:p>
            <a:r>
              <a:rPr lang="en-US"/>
              <a:t>Sep 2019                                                                                                                                                                                                                                                           Al Plume, District F Poppy</a:t>
            </a:r>
            <a:endParaRPr lang="en-CA"/>
          </a:p>
        </p:txBody>
      </p:sp>
      <p:sp>
        <p:nvSpPr>
          <p:cNvPr id="7" name="Slide Number Placeholder 6">
            <a:extLst>
              <a:ext uri="{FF2B5EF4-FFF2-40B4-BE49-F238E27FC236}">
                <a16:creationId xmlns:a16="http://schemas.microsoft.com/office/drawing/2014/main" id="{BCB2A8AB-8F8E-40E1-A90A-A0FA353D076E}"/>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245908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7CD9-EBC6-4E66-B2E4-496A8A4C9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78FB9DD-50F3-490A-9644-A4E170025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41EE1DD-4E1D-4B1E-84E3-C3A2D2A4E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C2633-F6B6-4DBE-9641-1B8F896D3A93}"/>
              </a:ext>
            </a:extLst>
          </p:cNvPr>
          <p:cNvSpPr>
            <a:spLocks noGrp="1"/>
          </p:cNvSpPr>
          <p:nvPr>
            <p:ph type="dt" sz="half" idx="10"/>
          </p:nvPr>
        </p:nvSpPr>
        <p:spPr/>
        <p:txBody>
          <a:bodyPr/>
          <a:lstStyle/>
          <a:p>
            <a:fld id="{EC5CFDD5-D476-4759-82F9-D503037B5844}" type="datetime1">
              <a:rPr lang="en-CA" smtClean="0"/>
              <a:t>2024-08-12</a:t>
            </a:fld>
            <a:endParaRPr lang="en-CA"/>
          </a:p>
        </p:txBody>
      </p:sp>
      <p:sp>
        <p:nvSpPr>
          <p:cNvPr id="6" name="Footer Placeholder 5">
            <a:extLst>
              <a:ext uri="{FF2B5EF4-FFF2-40B4-BE49-F238E27FC236}">
                <a16:creationId xmlns:a16="http://schemas.microsoft.com/office/drawing/2014/main" id="{C578CECE-36A2-428D-80A8-FD70C4214823}"/>
              </a:ext>
            </a:extLst>
          </p:cNvPr>
          <p:cNvSpPr>
            <a:spLocks noGrp="1"/>
          </p:cNvSpPr>
          <p:nvPr>
            <p:ph type="ftr" sz="quarter" idx="11"/>
          </p:nvPr>
        </p:nvSpPr>
        <p:spPr/>
        <p:txBody>
          <a:bodyPr/>
          <a:lstStyle/>
          <a:p>
            <a:r>
              <a:rPr lang="en-US"/>
              <a:t>Sep 2019                                                                                                                                                                                                                                                           Al Plume, District F Poppy</a:t>
            </a:r>
            <a:endParaRPr lang="en-CA"/>
          </a:p>
        </p:txBody>
      </p:sp>
      <p:sp>
        <p:nvSpPr>
          <p:cNvPr id="7" name="Slide Number Placeholder 6">
            <a:extLst>
              <a:ext uri="{FF2B5EF4-FFF2-40B4-BE49-F238E27FC236}">
                <a16:creationId xmlns:a16="http://schemas.microsoft.com/office/drawing/2014/main" id="{FBADA956-DAD9-4F2A-BFAD-95AA94E16D51}"/>
              </a:ext>
            </a:extLst>
          </p:cNvPr>
          <p:cNvSpPr>
            <a:spLocks noGrp="1"/>
          </p:cNvSpPr>
          <p:nvPr>
            <p:ph type="sldNum" sz="quarter" idx="12"/>
          </p:nvPr>
        </p:nvSpPr>
        <p:spPr/>
        <p:txBody>
          <a:bodyPr/>
          <a:lstStyle/>
          <a:p>
            <a:fld id="{3927712A-79F8-47EA-90F2-526243A97826}" type="slidenum">
              <a:rPr lang="en-CA" smtClean="0"/>
              <a:t>‹#›</a:t>
            </a:fld>
            <a:endParaRPr lang="en-CA"/>
          </a:p>
        </p:txBody>
      </p:sp>
    </p:spTree>
    <p:extLst>
      <p:ext uri="{BB962C8B-B14F-4D97-AF65-F5344CB8AC3E}">
        <p14:creationId xmlns:p14="http://schemas.microsoft.com/office/powerpoint/2010/main" val="187060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565CE-A2D2-424B-B047-DCF1F94D3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51A60E2-40C2-4530-9DF7-7769C5459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B986D1-A2B8-4C64-B13E-17004D4D52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2A326-DE7D-4E5F-B154-B541C2F33C8F}" type="datetime1">
              <a:rPr lang="en-CA" smtClean="0"/>
              <a:t>2024-08-12</a:t>
            </a:fld>
            <a:endParaRPr lang="en-CA"/>
          </a:p>
        </p:txBody>
      </p:sp>
      <p:sp>
        <p:nvSpPr>
          <p:cNvPr id="5" name="Footer Placeholder 4">
            <a:extLst>
              <a:ext uri="{FF2B5EF4-FFF2-40B4-BE49-F238E27FC236}">
                <a16:creationId xmlns:a16="http://schemas.microsoft.com/office/drawing/2014/main" id="{516D8CDF-7229-4D38-843E-5C2503CBB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Sep 2019                                                                                                                                                                                                                                                           Al Plume, District F Poppy</a:t>
            </a:r>
            <a:endParaRPr lang="en-CA"/>
          </a:p>
        </p:txBody>
      </p:sp>
      <p:sp>
        <p:nvSpPr>
          <p:cNvPr id="6" name="Slide Number Placeholder 5">
            <a:extLst>
              <a:ext uri="{FF2B5EF4-FFF2-40B4-BE49-F238E27FC236}">
                <a16:creationId xmlns:a16="http://schemas.microsoft.com/office/drawing/2014/main" id="{1D286123-D1B1-48BD-AF13-9F9BAF1AB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7712A-79F8-47EA-90F2-526243A97826}" type="slidenum">
              <a:rPr lang="en-CA" smtClean="0"/>
              <a:t>‹#›</a:t>
            </a:fld>
            <a:endParaRPr lang="en-CA"/>
          </a:p>
        </p:txBody>
      </p:sp>
    </p:spTree>
    <p:extLst>
      <p:ext uri="{BB962C8B-B14F-4D97-AF65-F5344CB8AC3E}">
        <p14:creationId xmlns:p14="http://schemas.microsoft.com/office/powerpoint/2010/main" val="424402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poppyspecialuse@on.legion.ca"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poppyspecialuse@on.legion.ca"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on.legion.ca/"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www.on.legion.ca/"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on.legion.ca/docs/default-source/PDF/forms/resolutionformforsubmissionoprovincialcommand_000.pdf?sfvrsn=8"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hyperlink" Target="http://www.on.legion.ca/"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legion.ca/"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524000" y="2690039"/>
            <a:ext cx="9144000" cy="3593795"/>
          </a:xfrm>
        </p:spPr>
        <p:txBody>
          <a:bodyPr>
            <a:normAutofit/>
          </a:bodyPr>
          <a:lstStyle/>
          <a:p>
            <a:endParaRPr lang="en-CA" sz="3600" dirty="0">
              <a:latin typeface="Times New Roman" panose="02020603050405020304" pitchFamily="18" charset="0"/>
              <a:cs typeface="Times New Roman" panose="02020603050405020304" pitchFamily="18" charset="0"/>
            </a:endParaRPr>
          </a:p>
          <a:p>
            <a:r>
              <a:rPr lang="en-CA" sz="5400" b="1" dirty="0">
                <a:latin typeface="Times New Roman" panose="02020603050405020304" pitchFamily="18" charset="0"/>
                <a:cs typeface="Times New Roman" panose="02020603050405020304" pitchFamily="18" charset="0"/>
              </a:rPr>
              <a:t>2024</a:t>
            </a:r>
          </a:p>
          <a:p>
            <a:r>
              <a:rPr lang="en-CA" sz="5400" b="1" dirty="0">
                <a:latin typeface="Times New Roman" panose="02020603050405020304" pitchFamily="18" charset="0"/>
                <a:cs typeface="Times New Roman" panose="02020603050405020304" pitchFamily="18" charset="0"/>
              </a:rPr>
              <a:t>DISTRICT “F”</a:t>
            </a:r>
          </a:p>
          <a:p>
            <a:r>
              <a:rPr lang="en-CA" sz="5400" b="1" dirty="0">
                <a:latin typeface="Times New Roman" panose="02020603050405020304" pitchFamily="18" charset="0"/>
                <a:cs typeface="Times New Roman" panose="02020603050405020304" pitchFamily="18" charset="0"/>
              </a:rPr>
              <a:t>POPPY SEMINAR</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6" y="1761740"/>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01422" y="2548470"/>
            <a:ext cx="931003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680330" y="1878625"/>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3201457" y="1607967"/>
            <a:ext cx="7003699" cy="1200329"/>
          </a:xfrm>
          <a:prstGeom prst="rect">
            <a:avLst/>
          </a:prstGeom>
          <a:noFill/>
        </p:spPr>
        <p:txBody>
          <a:bodyPr wrap="square" rtlCol="0">
            <a:spAutoFit/>
          </a:bodyPr>
          <a:lstStyle/>
          <a:p>
            <a:r>
              <a:rPr lang="en-CA" sz="7200" b="1" dirty="0">
                <a:latin typeface="Times New Roman" panose="02020603050405020304" pitchFamily="18" charset="0"/>
                <a:cs typeface="Times New Roman" panose="02020603050405020304" pitchFamily="18" charset="0"/>
              </a:rPr>
              <a:t>WELCOME</a:t>
            </a:r>
          </a:p>
        </p:txBody>
      </p:sp>
      <p:pic>
        <p:nvPicPr>
          <p:cNvPr id="8" name="Picture 7">
            <a:extLst>
              <a:ext uri="{FF2B5EF4-FFF2-40B4-BE49-F238E27FC236}">
                <a16:creationId xmlns:a16="http://schemas.microsoft.com/office/drawing/2014/main" id="{74121321-97AB-4334-9B3A-0496BC8090F3}"/>
              </a:ext>
            </a:extLst>
          </p:cNvPr>
          <p:cNvPicPr/>
          <p:nvPr/>
        </p:nvPicPr>
        <p:blipFill>
          <a:blip r:embed="rId4"/>
          <a:stretch>
            <a:fillRect/>
          </a:stretch>
        </p:blipFill>
        <p:spPr>
          <a:xfrm>
            <a:off x="10734018" y="1853228"/>
            <a:ext cx="1235270" cy="1287518"/>
          </a:xfrm>
          <a:prstGeom prst="rect">
            <a:avLst/>
          </a:prstGeom>
        </p:spPr>
      </p:pic>
    </p:spTree>
    <p:extLst>
      <p:ext uri="{BB962C8B-B14F-4D97-AF65-F5344CB8AC3E}">
        <p14:creationId xmlns:p14="http://schemas.microsoft.com/office/powerpoint/2010/main" val="2009184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 money counting have a separate room with adequate security</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Donations counted (2 People minimum), recorded, deposited as quickly as possible</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Poppy Trust Fund Account is to be separate from the General</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Funds must remain under the control of the Legion</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Both Poppy Chair and Service Officer shall have signing Authority on the Poppy account depending on the Branches approved Regulations.</a:t>
            </a:r>
          </a:p>
          <a:p>
            <a:pPr marL="457200" indent="-457200" algn="l">
              <a:buFont typeface="Arial" panose="020B0604020202020204" pitchFamily="34" charset="0"/>
              <a:buChar char="•"/>
            </a:pPr>
            <a:endParaRPr lang="en-CA" sz="3200" b="1"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dirty="0">
                <a:latin typeface="Times New Roman" panose="02020603050405020304" pitchFamily="18" charset="0"/>
                <a:cs typeface="Times New Roman" panose="02020603050405020304" pitchFamily="18" charset="0"/>
              </a:rPr>
              <a:t>BRANCH POPPY COMMITTEE cont’d</a:t>
            </a:r>
          </a:p>
        </p:txBody>
      </p:sp>
    </p:spTree>
    <p:extLst>
      <p:ext uri="{BB962C8B-B14F-4D97-AF65-F5344CB8AC3E}">
        <p14:creationId xmlns:p14="http://schemas.microsoft.com/office/powerpoint/2010/main" val="9721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 Campaign Checklist “Putting it all together” Can be found in Section 319 of the Poppy Manual on page 19</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There is also a checklist at the front of the Promotional Material Catalogue</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dirty="0">
                <a:latin typeface="Times New Roman" panose="02020603050405020304" pitchFamily="18" charset="0"/>
                <a:cs typeface="Times New Roman" panose="02020603050405020304" pitchFamily="18" charset="0"/>
              </a:rPr>
              <a:t>BRANCH POPPY COMMITTEE cont’d</a:t>
            </a:r>
          </a:p>
        </p:txBody>
      </p:sp>
    </p:spTree>
    <p:extLst>
      <p:ext uri="{BB962C8B-B14F-4D97-AF65-F5344CB8AC3E}">
        <p14:creationId xmlns:p14="http://schemas.microsoft.com/office/powerpoint/2010/main" val="201811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Poppy funds may not be used as general or any other Branch funds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Can only be used as specified by the POPPY MANUAL</a:t>
            </a:r>
          </a:p>
          <a:p>
            <a:pPr marL="457200" indent="-457200" algn="l">
              <a:buFont typeface="Arial" panose="020B0604020202020204" pitchFamily="34" charset="0"/>
              <a:buChar char="•"/>
            </a:pPr>
            <a:r>
              <a:rPr lang="en-CA" sz="3200" b="1" dirty="0">
                <a:latin typeface="Times New Roman" panose="02020603050405020304" pitchFamily="18" charset="0"/>
                <a:cs typeface="Times New Roman" panose="02020603050405020304" pitchFamily="18" charset="0"/>
              </a:rPr>
              <a:t>Improper use of these Funds will result in repaying the amounts</a:t>
            </a:r>
          </a:p>
          <a:p>
            <a:pPr marL="457200" indent="-457200" algn="l">
              <a:buFont typeface="Arial" panose="020B0604020202020204" pitchFamily="34" charset="0"/>
              <a:buChar char="•"/>
            </a:pPr>
            <a:r>
              <a:rPr lang="en-CA" sz="3200" b="1" dirty="0">
                <a:latin typeface="Times New Roman" panose="02020603050405020304" pitchFamily="18" charset="0"/>
                <a:cs typeface="Times New Roman" panose="02020603050405020304" pitchFamily="18" charset="0"/>
              </a:rPr>
              <a:t>ZERO TOLERANCE ON THEFT</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POPPY TRUST FUNDS</a:t>
            </a:r>
          </a:p>
        </p:txBody>
      </p:sp>
    </p:spTree>
    <p:extLst>
      <p:ext uri="{BB962C8B-B14F-4D97-AF65-F5344CB8AC3E}">
        <p14:creationId xmlns:p14="http://schemas.microsoft.com/office/powerpoint/2010/main" val="104995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fontScale="92500"/>
          </a:bodyPr>
          <a:lstStyle/>
          <a:p>
            <a:pPr algn="l"/>
            <a:r>
              <a:rPr lang="en-CA" sz="3200" b="1" dirty="0">
                <a:latin typeface="Times New Roman" panose="02020603050405020304" pitchFamily="18" charset="0"/>
                <a:cs typeface="Times New Roman" panose="02020603050405020304" pitchFamily="18" charset="0"/>
              </a:rPr>
              <a:t>Campaign Eligible Expenses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Poppies, wreaths, canvassing supplies and promotional material for the annual Poppy Campaign.</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Branches can purchase a Ribbon Machine and ribbon supplies.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Storage cost (Special Use approval)</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Interior at the Branch –max. 3 months (1 Sep to 30 Nov) </a:t>
            </a:r>
          </a:p>
          <a:p>
            <a:pPr lvl="1" algn="l"/>
            <a:r>
              <a:rPr lang="en-CA" sz="3200" dirty="0">
                <a:latin typeface="Times New Roman" panose="02020603050405020304" pitchFamily="18" charset="0"/>
                <a:cs typeface="Times New Roman" panose="02020603050405020304" pitchFamily="18" charset="0"/>
              </a:rPr>
              <a:t>	$7.00 per </a:t>
            </a:r>
            <a:r>
              <a:rPr lang="en-CA" sz="3200" dirty="0" err="1">
                <a:latin typeface="Times New Roman" panose="02020603050405020304" pitchFamily="18" charset="0"/>
                <a:cs typeface="Times New Roman" panose="02020603050405020304" pitchFamily="18" charset="0"/>
              </a:rPr>
              <a:t>sq</a:t>
            </a:r>
            <a:r>
              <a:rPr lang="en-CA" sz="3200" dirty="0">
                <a:latin typeface="Times New Roman" panose="02020603050405020304" pitchFamily="18" charset="0"/>
                <a:cs typeface="Times New Roman" panose="02020603050405020304" pitchFamily="18" charset="0"/>
              </a:rPr>
              <a:t> ft (total max of $350.00/ year</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Exterior warehouse space –max. 3 months </a:t>
            </a:r>
          </a:p>
          <a:p>
            <a:pPr lvl="1" algn="l"/>
            <a:r>
              <a:rPr lang="en-CA" sz="3200" dirty="0">
                <a:latin typeface="Times New Roman" panose="02020603050405020304" pitchFamily="18" charset="0"/>
                <a:cs typeface="Times New Roman" panose="02020603050405020304" pitchFamily="18" charset="0"/>
              </a:rPr>
              <a:t>	$3.50 per </a:t>
            </a:r>
            <a:r>
              <a:rPr lang="en-CA" sz="3200" dirty="0" err="1">
                <a:latin typeface="Times New Roman" panose="02020603050405020304" pitchFamily="18" charset="0"/>
                <a:cs typeface="Times New Roman" panose="02020603050405020304" pitchFamily="18" charset="0"/>
              </a:rPr>
              <a:t>sq</a:t>
            </a:r>
            <a:r>
              <a:rPr lang="en-CA" sz="3200" dirty="0">
                <a:latin typeface="Times New Roman" panose="02020603050405020304" pitchFamily="18" charset="0"/>
                <a:cs typeface="Times New Roman" panose="02020603050405020304" pitchFamily="18" charset="0"/>
              </a:rPr>
              <a:t> ft (total max of $175.00/ year</a:t>
            </a:r>
          </a:p>
          <a:p>
            <a:pPr marL="914400" lvl="1" indent="-457200" algn="l">
              <a:buFont typeface="Arial" panose="020B0604020202020204" pitchFamily="34" charset="0"/>
              <a:buChar char="•"/>
            </a:pPr>
            <a:endParaRPr lang="en-CA"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b="1"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DO’S AND DON’TS </a:t>
            </a:r>
          </a:p>
        </p:txBody>
      </p:sp>
    </p:spTree>
    <p:extLst>
      <p:ext uri="{BB962C8B-B14F-4D97-AF65-F5344CB8AC3E}">
        <p14:creationId xmlns:p14="http://schemas.microsoft.com/office/powerpoint/2010/main" val="184935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Reasonable local administrative costs directly related to the campaign Telephone charges (3 months only), coin wrappers, postage, stationary, advertising, bank charges, refreshments and light lunches for canvassers and / or volunteers (coffee, juice, soup, sandwiches or donuts only)</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Other similar costs, with receipts, may be considered</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Always keep your receipts!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Up to 50% of the cost of a bugler and/or piper to a maximum of $100.00 during the Remembrance Day ceremony only</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59353" y="943647"/>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a:t>
            </a:r>
            <a:r>
              <a:rPr lang="en-CA" sz="4400" b="1" dirty="0" err="1">
                <a:latin typeface="Times New Roman" panose="02020603050405020304" pitchFamily="18" charset="0"/>
                <a:cs typeface="Times New Roman" panose="02020603050405020304" pitchFamily="18" charset="0"/>
              </a:rPr>
              <a:t>con’t</a:t>
            </a:r>
            <a:endParaRPr lang="en-CA"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95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algn="l"/>
            <a:r>
              <a:rPr lang="en-CA" sz="3200" dirty="0">
                <a:latin typeface="Times New Roman" panose="02020603050405020304" pitchFamily="18" charset="0"/>
                <a:cs typeface="Times New Roman" panose="02020603050405020304" pitchFamily="18" charset="0"/>
              </a:rPr>
              <a:t>Assistance</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Reasonable expenses of the Provincial Command Service Officer that are directly related to service work, including seminars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Reasonable expenses of the Branch Service Officer that are directly related to service work including seminars. Examples are: Mileage expense at the current provincial rate (not Fuel Expense)to assist a Veteran to attend an appointment. S 402 iii, (b)</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2882051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Personal comforts for Veterans and their widows/widowers who are hospitalized, in long term care facilities, in a nursing home or who are incapacitated and are being cared for at home or those currently serving members deployed outside of Canada. These comforts are defined as food items fruit, sweets, etc., reading material, flowers, personal toiletry items, writing materials, postage and temporary TV rental. Other costs of a similar nature may be considered</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Acquisition, maintenance or rental of a medical alert system for Veterans and their widows/widowers to a maximum of $1500.00 annually</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99409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Emergency Assistance – defined as shelter, food, fuel, clothing, prescription medicine, medical devices / equipment and necessary transportation. Assistance for the purchase of cell phones, with no fixed plans attached, that can be reloaded with minutes. </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Assistance cannot be continued over an extended period but may be offered more than once to an individual.</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Always reach out to your Provincial Service Officer.</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2004130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algn="l"/>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Donations to the RCEL Royal Commonwealth Ex-Services League as per Section 401 – SUF not required</a:t>
            </a:r>
          </a:p>
          <a:p>
            <a:pPr algn="l"/>
            <a:r>
              <a:rPr lang="en-CA" sz="3200" dirty="0">
                <a:latin typeface="Times New Roman" panose="02020603050405020304" pitchFamily="18" charset="0"/>
                <a:cs typeface="Times New Roman" panose="02020603050405020304" pitchFamily="18" charset="0"/>
              </a:rPr>
              <a:t>Accounting</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Reasonable expenses incurred for the required external audit of the Branch Poppy Trust Account</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112675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algn="l"/>
            <a:r>
              <a:rPr lang="en-CA" sz="3200" dirty="0">
                <a:latin typeface="Times New Roman" panose="02020603050405020304" pitchFamily="18" charset="0"/>
                <a:cs typeface="Times New Roman" panose="02020603050405020304" pitchFamily="18" charset="0"/>
              </a:rPr>
              <a:t>Seminars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Branch Poppy Chair and Branch Service Officer (or delegate) to attend Poppy and Service Officer Seminars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Reimbursement of reasonable expenses incurred by Branches in hosting any type of Mental Health seminar, education program, OSI/PTSD program or any type of Mental Health First Aid training to acquire the skills to assist Veterans and their families</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94675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763626" y="1817525"/>
            <a:ext cx="9144000" cy="4515525"/>
          </a:xfrm>
        </p:spPr>
        <p:txBody>
          <a:bodyPr>
            <a:noAutofit/>
          </a:bodyPr>
          <a:lstStyle/>
          <a:p>
            <a:pPr marL="571500"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PURPOSE OF SEMINAR</a:t>
            </a:r>
          </a:p>
          <a:p>
            <a:pPr marL="571500"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PURPOSE OF POPPY CAMPAIGN</a:t>
            </a:r>
          </a:p>
          <a:p>
            <a:pPr marL="571500"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NEW POPPY MANUAL</a:t>
            </a:r>
          </a:p>
          <a:p>
            <a:pPr marL="571500"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RESPONSIBILITIES</a:t>
            </a:r>
          </a:p>
          <a:p>
            <a:pPr marL="571500"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DO’S AND DON’TS</a:t>
            </a:r>
          </a:p>
          <a:p>
            <a:pPr marL="571500"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SPECIAL USE EXPENDITURES</a:t>
            </a:r>
          </a:p>
          <a:p>
            <a:pPr marL="571500"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REPORTING</a:t>
            </a:r>
          </a:p>
          <a:p>
            <a:pPr marL="571500"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QUESTIONS</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3395723" y="781963"/>
            <a:ext cx="5879805" cy="769441"/>
          </a:xfrm>
          <a:prstGeom prst="rect">
            <a:avLst/>
          </a:prstGeom>
          <a:noFill/>
        </p:spPr>
        <p:txBody>
          <a:bodyPr wrap="square" rtlCol="0">
            <a:spAutoFit/>
          </a:bodyPr>
          <a:lstStyle/>
          <a:p>
            <a:pPr algn="ctr"/>
            <a:r>
              <a:rPr lang="en-CA" sz="4400" b="1" dirty="0">
                <a:latin typeface="Times New Roman" panose="02020603050405020304" pitchFamily="18" charset="0"/>
                <a:cs typeface="Times New Roman" panose="02020603050405020304" pitchFamily="18" charset="0"/>
              </a:rPr>
              <a:t>AGENDA</a:t>
            </a:r>
          </a:p>
        </p:txBody>
      </p:sp>
    </p:spTree>
    <p:extLst>
      <p:ext uri="{BB962C8B-B14F-4D97-AF65-F5344CB8AC3E}">
        <p14:creationId xmlns:p14="http://schemas.microsoft.com/office/powerpoint/2010/main" val="2360166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algn="l"/>
            <a:r>
              <a:rPr lang="en-CA" sz="3200" b="1" dirty="0">
                <a:latin typeface="Times New Roman" panose="02020603050405020304" pitchFamily="18" charset="0"/>
                <a:cs typeface="Times New Roman" panose="02020603050405020304" pitchFamily="18" charset="0"/>
              </a:rPr>
              <a:t>Education</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granting of bursaries – following the guidelines in the Poppy Manual under S. 402. vi.</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Donate to the Ontario Command Bursary Fund, Charitable Foundation, Homeless Veterans Fund/Operation Leave the Streets Behind and Operation Service Dogs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Youth Ed Chair - Distribution of Poppy and Remembrance material to be used in schools.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Prizes for Poster and Literary Contests only does </a:t>
            </a:r>
            <a:r>
              <a:rPr lang="en-CA" sz="3200" b="1" u="sng" dirty="0">
                <a:latin typeface="Times New Roman" panose="02020603050405020304" pitchFamily="18" charset="0"/>
                <a:cs typeface="Times New Roman" panose="02020603050405020304" pitchFamily="18" charset="0"/>
              </a:rPr>
              <a:t>not </a:t>
            </a:r>
            <a:r>
              <a:rPr lang="en-CA" sz="3200" dirty="0">
                <a:latin typeface="Times New Roman" panose="02020603050405020304" pitchFamily="18" charset="0"/>
                <a:cs typeface="Times New Roman" panose="02020603050405020304" pitchFamily="18" charset="0"/>
              </a:rPr>
              <a:t>include the Public Speaking prizes</a:t>
            </a: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Eligible Expenses cont’d</a:t>
            </a:r>
          </a:p>
        </p:txBody>
      </p:sp>
    </p:spTree>
    <p:extLst>
      <p:ext uri="{BB962C8B-B14F-4D97-AF65-F5344CB8AC3E}">
        <p14:creationId xmlns:p14="http://schemas.microsoft.com/office/powerpoint/2010/main" val="4053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fontScale="92500"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Hot meals and alcohol-based beverages for Poppy Campaign organizers, workers and volunteers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Expenses incurred for Remembrance Day ceremonies and Decoration Day ceremonies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Purchase or rental of installation of public address systems at cenotaphs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Basically, nothing related to funerals for Veterans or their families- or anyone else including headstones, grave markers, memorial plaques for cenotaphs, pipers, buglers, lunches, receptions, etc.</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3" name="TextBox 2">
            <a:extLst>
              <a:ext uri="{FF2B5EF4-FFF2-40B4-BE49-F238E27FC236}">
                <a16:creationId xmlns:a16="http://schemas.microsoft.com/office/drawing/2014/main" id="{09FC015E-E234-4253-8B52-1D177D1D3E9C}"/>
              </a:ext>
            </a:extLst>
          </p:cNvPr>
          <p:cNvSpPr txBox="1"/>
          <p:nvPr/>
        </p:nvSpPr>
        <p:spPr>
          <a:xfrm>
            <a:off x="1624558" y="948266"/>
            <a:ext cx="9851400"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Expenses Not Covered</a:t>
            </a:r>
          </a:p>
        </p:txBody>
      </p:sp>
    </p:spTree>
    <p:extLst>
      <p:ext uri="{BB962C8B-B14F-4D97-AF65-F5344CB8AC3E}">
        <p14:creationId xmlns:p14="http://schemas.microsoft.com/office/powerpoint/2010/main" val="388187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payment of property taxes for veterans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Money for death benefit funds at branches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Home care, housekeeping, grounds keeping, such as grass cutting and snow removal (should contact Provincial Service Officer regarding VIP program)</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Loans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Comforts for senior citizens except as in section 402 iii c</a:t>
            </a: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Expenses Not Covered Cont’d</a:t>
            </a:r>
          </a:p>
        </p:txBody>
      </p:sp>
    </p:spTree>
    <p:extLst>
      <p:ext uri="{BB962C8B-B14F-4D97-AF65-F5344CB8AC3E}">
        <p14:creationId xmlns:p14="http://schemas.microsoft.com/office/powerpoint/2010/main" val="287759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General or non-specific donations to charities, registered or non-registered, or not-for-profits that do not meet the criteria listed in Sections 401, 402 or 403.</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Examples: Heart and Stroke, Canadian Cancer Society, March of Dimes, etc.</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Or for administrative or operational expenses of any organization. </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When in doubt, contact Ontario Provincial Command for direction. </a:t>
            </a:r>
            <a:r>
              <a:rPr lang="en-CA" sz="3200" dirty="0">
                <a:latin typeface="Times New Roman" panose="02020603050405020304" pitchFamily="18" charset="0"/>
                <a:cs typeface="Times New Roman" panose="02020603050405020304" pitchFamily="18" charset="0"/>
                <a:hlinkClick r:id="rId3"/>
              </a:rPr>
              <a:t>poppyspecialuse@on.legion.ca</a:t>
            </a:r>
            <a:r>
              <a:rPr lang="en-CA" sz="3200" dirty="0">
                <a:latin typeface="Times New Roman" panose="02020603050405020304" pitchFamily="18" charset="0"/>
                <a:cs typeface="Times New Roman" panose="02020603050405020304" pitchFamily="18" charset="0"/>
              </a:rPr>
              <a:t> </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Expenses Not Covered Cont’d</a:t>
            </a:r>
          </a:p>
        </p:txBody>
      </p:sp>
    </p:spTree>
    <p:extLst>
      <p:ext uri="{BB962C8B-B14F-4D97-AF65-F5344CB8AC3E}">
        <p14:creationId xmlns:p14="http://schemas.microsoft.com/office/powerpoint/2010/main" val="2536370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Branch related utilities, expenses and leases, rent and mortgages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Any expenses incurred at conventions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Renovations of any sort to a branch premises except in Subsection 403. </a:t>
            </a:r>
            <a:r>
              <a:rPr lang="en-CA" sz="3200" dirty="0" err="1">
                <a:latin typeface="Times New Roman" panose="02020603050405020304" pitchFamily="18" charset="0"/>
                <a:cs typeface="Times New Roman" panose="02020603050405020304" pitchFamily="18" charset="0"/>
              </a:rPr>
              <a:t>ii.j</a:t>
            </a:r>
            <a:endParaRPr lang="en-CA" sz="32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purchase of medals, including war medals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Funding of scholarships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Public speaking events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Honour roll plaques for schools</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Expenses Not Covered Cont’d</a:t>
            </a:r>
          </a:p>
        </p:txBody>
      </p:sp>
    </p:spTree>
    <p:extLst>
      <p:ext uri="{BB962C8B-B14F-4D97-AF65-F5344CB8AC3E}">
        <p14:creationId xmlns:p14="http://schemas.microsoft.com/office/powerpoint/2010/main" val="285258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Donations to events, schools, youth groups or Legion oriented programs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Public service projects such as donations to churches, memorial funds, recreational facilities, furnishings and non-medical equipment for hospital wards/ rooms</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Expenses Not Covered Cont’d</a:t>
            </a:r>
          </a:p>
        </p:txBody>
      </p:sp>
    </p:spTree>
    <p:extLst>
      <p:ext uri="{BB962C8B-B14F-4D97-AF65-F5344CB8AC3E}">
        <p14:creationId xmlns:p14="http://schemas.microsoft.com/office/powerpoint/2010/main" val="1904464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975556" y="2474708"/>
            <a:ext cx="8081447" cy="3181016"/>
          </a:xfrm>
        </p:spPr>
        <p:txBody>
          <a:bodyPr>
            <a:normAutofit/>
          </a:bodyPr>
          <a:lstStyle/>
          <a:p>
            <a:r>
              <a:rPr lang="en-CA" sz="5400" b="1" dirty="0">
                <a:latin typeface="Times New Roman" panose="02020603050405020304" pitchFamily="18" charset="0"/>
                <a:cs typeface="Times New Roman" panose="02020603050405020304" pitchFamily="18" charset="0"/>
              </a:rPr>
              <a:t>ANY QUESTIONS</a:t>
            </a:r>
          </a:p>
          <a:p>
            <a:r>
              <a:rPr lang="en-CA" sz="5400" b="1" dirty="0">
                <a:latin typeface="Times New Roman" panose="02020603050405020304" pitchFamily="18" charset="0"/>
                <a:cs typeface="Times New Roman" panose="02020603050405020304" pitchFamily="18" charset="0"/>
              </a:rPr>
              <a:t>ON THE</a:t>
            </a:r>
          </a:p>
          <a:p>
            <a:r>
              <a:rPr lang="en-CA" sz="5400" b="1" dirty="0">
                <a:latin typeface="Times New Roman" panose="02020603050405020304" pitchFamily="18" charset="0"/>
                <a:cs typeface="Times New Roman" panose="02020603050405020304" pitchFamily="18" charset="0"/>
              </a:rPr>
              <a:t>DO’S AND DON’TS </a:t>
            </a:r>
          </a:p>
          <a:p>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311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6" y="1816746"/>
            <a:ext cx="10321054" cy="4539604"/>
          </a:xfrm>
        </p:spPr>
        <p:txBody>
          <a:bodyPr>
            <a:normAutofit lnSpcReduction="10000"/>
          </a:bodyPr>
          <a:lstStyle/>
          <a:p>
            <a:pPr marL="457200" indent="-457200" algn="l">
              <a:buFont typeface="Arial" panose="020B0604020202020204" pitchFamily="34" charset="0"/>
              <a:buChar char="•"/>
            </a:pPr>
            <a:r>
              <a:rPr lang="en-CA" sz="3200" b="1" dirty="0">
                <a:latin typeface="Times New Roman" panose="02020603050405020304" pitchFamily="18" charset="0"/>
                <a:cs typeface="Times New Roman" panose="02020603050405020304" pitchFamily="18" charset="0"/>
              </a:rPr>
              <a:t>Prior</a:t>
            </a:r>
            <a:r>
              <a:rPr lang="en-CA" sz="3200" dirty="0">
                <a:latin typeface="Times New Roman" panose="02020603050405020304" pitchFamily="18" charset="0"/>
                <a:cs typeface="Times New Roman" panose="02020603050405020304" pitchFamily="18" charset="0"/>
              </a:rPr>
              <a:t> to funds being utilized for “SPECIAL USE” the Branch Poppy Trust Fund must obtain approval for the proposed expenditure at an Executive or General Meeting of the Branch</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request should include</a:t>
            </a:r>
            <a:endParaRPr lang="en-CA" sz="28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amount, the recipient(s)</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current balance at time of request</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purpose of the request</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date of the </a:t>
            </a:r>
            <a:r>
              <a:rPr lang="en-CA" sz="3200" b="1" dirty="0">
                <a:latin typeface="Times New Roman" panose="02020603050405020304" pitchFamily="18" charset="0"/>
                <a:cs typeface="Times New Roman" panose="02020603050405020304" pitchFamily="18" charset="0"/>
              </a:rPr>
              <a:t>Executive or General Meeting </a:t>
            </a:r>
            <a:r>
              <a:rPr lang="en-CA" sz="3200" dirty="0">
                <a:latin typeface="Times New Roman" panose="02020603050405020304" pitchFamily="18" charset="0"/>
                <a:cs typeface="Times New Roman" panose="02020603050405020304" pitchFamily="18" charset="0"/>
              </a:rPr>
              <a:t>at which the decision was approved</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b="1">
                <a:latin typeface="Times New Roman" panose="02020603050405020304" pitchFamily="18" charset="0"/>
                <a:cs typeface="Times New Roman" panose="02020603050405020304" pitchFamily="18" charset="0"/>
              </a:rPr>
              <a:t>SPECIAL USE EXPENDITURES</a:t>
            </a:r>
            <a:endParaRPr lang="en-CA"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373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fontScale="92500" lnSpcReduction="10000"/>
          </a:bodyPr>
          <a:lstStyle/>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Must only use current form on the Ontario Command Website ( dated July 2024)</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Repeating expense, e.g. elevator maintenance, a new submission is required as a “Up To” for the year (receipts still need to be submitted) or each individual invoice to be submitted</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Must be approved by Ontario Command before funds are used</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Failure to secure approval prior to the funds being used, will result in the offending branch being required to repay the amount from branch general fund</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SPECIAL USE EXPENDITURES cont’d</a:t>
            </a:r>
          </a:p>
        </p:txBody>
      </p:sp>
    </p:spTree>
    <p:extLst>
      <p:ext uri="{BB962C8B-B14F-4D97-AF65-F5344CB8AC3E}">
        <p14:creationId xmlns:p14="http://schemas.microsoft.com/office/powerpoint/2010/main" val="1830532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lnSpcReduction="10000"/>
          </a:bodyPr>
          <a:lstStyle/>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 each Special Use Expenditure outlined in this article, Branches are limited by the maximum percentage of the account balance</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Multiple allocations may be made in each category of use provided that the total does not exceed the max %</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Forms should be Submitted by e-mail to </a:t>
            </a:r>
            <a:r>
              <a:rPr lang="en-CA" sz="3200" b="1" dirty="0">
                <a:latin typeface="Times New Roman" panose="02020603050405020304" pitchFamily="18" charset="0"/>
                <a:cs typeface="Times New Roman" panose="02020603050405020304" pitchFamily="18" charset="0"/>
                <a:hlinkClick r:id="rId3"/>
              </a:rPr>
              <a:t>poppyspecialuse@on.legion.ca</a:t>
            </a:r>
            <a:endParaRPr lang="en-CA" sz="3200" b="1"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Command will review and reply by e-mail with copy of form showing Approved, Inadmissible or More Information Required</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SPECIAL USE EXPENDITURES cont’d</a:t>
            </a:r>
          </a:p>
        </p:txBody>
      </p:sp>
    </p:spTree>
    <p:extLst>
      <p:ext uri="{BB962C8B-B14F-4D97-AF65-F5344CB8AC3E}">
        <p14:creationId xmlns:p14="http://schemas.microsoft.com/office/powerpoint/2010/main" val="212324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524000" y="2085220"/>
            <a:ext cx="9369778" cy="4451040"/>
          </a:xfrm>
        </p:spPr>
        <p:txBody>
          <a:bodyPr>
            <a:normAutofit/>
          </a:bodyPr>
          <a:lstStyle/>
          <a:p>
            <a:endParaRPr lang="en-CA" sz="3600" dirty="0">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CA" sz="4000" dirty="0">
                <a:latin typeface="Times New Roman" panose="02020603050405020304" pitchFamily="18" charset="0"/>
                <a:cs typeface="Times New Roman" panose="02020603050405020304" pitchFamily="18" charset="0"/>
              </a:rPr>
              <a:t>Share information &amp; Offer Guidance</a:t>
            </a:r>
          </a:p>
          <a:p>
            <a:pPr marL="571500" indent="-571500" algn="l">
              <a:buFont typeface="Arial" panose="020B0604020202020204" pitchFamily="34" charset="0"/>
              <a:buChar char="•"/>
            </a:pPr>
            <a:endParaRPr lang="en-CA" sz="4000" dirty="0">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CA" sz="4000" dirty="0">
                <a:latin typeface="Times New Roman" panose="02020603050405020304" pitchFamily="18" charset="0"/>
                <a:cs typeface="Times New Roman" panose="02020603050405020304" pitchFamily="18" charset="0"/>
              </a:rPr>
              <a:t>An opportunity to learn and to Reinforce what you already know</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2566708" y="830759"/>
            <a:ext cx="7293935" cy="769441"/>
          </a:xfrm>
          <a:prstGeom prst="rect">
            <a:avLst/>
          </a:prstGeom>
          <a:noFill/>
        </p:spPr>
        <p:txBody>
          <a:bodyPr wrap="square" rtlCol="0">
            <a:spAutoFit/>
          </a:bodyPr>
          <a:lstStyle/>
          <a:p>
            <a:pPr algn="ctr"/>
            <a:r>
              <a:rPr lang="en-CA" sz="4400" dirty="0">
                <a:latin typeface="Times New Roman" panose="02020603050405020304" pitchFamily="18" charset="0"/>
                <a:cs typeface="Times New Roman" panose="02020603050405020304" pitchFamily="18" charset="0"/>
              </a:rPr>
              <a:t>PURPOSE OF SEMINAR</a:t>
            </a:r>
          </a:p>
        </p:txBody>
      </p:sp>
    </p:spTree>
    <p:extLst>
      <p:ext uri="{BB962C8B-B14F-4D97-AF65-F5344CB8AC3E}">
        <p14:creationId xmlns:p14="http://schemas.microsoft.com/office/powerpoint/2010/main" val="535924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Branch must confirm receipt and reply by e-mail by ‘send receipt” ; if no confirmation sent, Command will mark the file as </a:t>
            </a:r>
            <a:r>
              <a:rPr lang="en-CA" sz="3200" b="1" dirty="0">
                <a:latin typeface="Times New Roman" panose="02020603050405020304" pitchFamily="18" charset="0"/>
                <a:cs typeface="Times New Roman" panose="02020603050405020304" pitchFamily="18" charset="0"/>
              </a:rPr>
              <a:t>NULL AND VOID</a:t>
            </a: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SPECIAL USE EXPENDITURES cont’d</a:t>
            </a:r>
          </a:p>
        </p:txBody>
      </p:sp>
    </p:spTree>
    <p:extLst>
      <p:ext uri="{BB962C8B-B14F-4D97-AF65-F5344CB8AC3E}">
        <p14:creationId xmlns:p14="http://schemas.microsoft.com/office/powerpoint/2010/main" val="3829355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a:bodyPr>
          <a:lstStyle/>
          <a:p>
            <a:pPr lvl="1" algn="l"/>
            <a:r>
              <a:rPr lang="en-CA" sz="3200" dirty="0">
                <a:latin typeface="Times New Roman" panose="02020603050405020304" pitchFamily="18" charset="0"/>
                <a:cs typeface="Times New Roman" panose="02020603050405020304" pitchFamily="18" charset="0"/>
              </a:rPr>
              <a:t>COMPLETING THE FORM</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PART A- Branch Name, Number, District, Date, Address, Phone, Email address, and the Contact Name and Home phone number</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PART B – one request per form, e.g. if applying for donations to both Operation Service Dogs and the Cadets, two separate forms must be submitted</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PART C – Name of Recipient</a:t>
            </a:r>
          </a:p>
          <a:p>
            <a:pPr lvl="1" algn="l"/>
            <a:r>
              <a:rPr lang="en-CA" sz="3200" dirty="0">
                <a:latin typeface="Times New Roman" panose="02020603050405020304" pitchFamily="18" charset="0"/>
                <a:cs typeface="Times New Roman" panose="02020603050405020304" pitchFamily="18" charset="0"/>
              </a:rPr>
              <a:t>			How funds will be used</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SPECIAL USE APPLICATION FORM</a:t>
            </a:r>
          </a:p>
        </p:txBody>
      </p:sp>
    </p:spTree>
    <p:extLst>
      <p:ext uri="{BB962C8B-B14F-4D97-AF65-F5344CB8AC3E}">
        <p14:creationId xmlns:p14="http://schemas.microsoft.com/office/powerpoint/2010/main" val="425009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539604"/>
          </a:xfrm>
        </p:spPr>
        <p:txBody>
          <a:bodyPr>
            <a:normAutofit fontScale="92500" lnSpcReduction="10000"/>
          </a:bodyPr>
          <a:lstStyle/>
          <a:p>
            <a:pPr lvl="1" algn="l"/>
            <a:r>
              <a:rPr lang="en-CA" sz="3200" dirty="0">
                <a:latin typeface="Times New Roman" panose="02020603050405020304" pitchFamily="18" charset="0"/>
                <a:cs typeface="Times New Roman" panose="02020603050405020304" pitchFamily="18" charset="0"/>
              </a:rPr>
              <a:t>COMPLETING THE FORM cont’d</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PART C </a:t>
            </a:r>
          </a:p>
          <a:p>
            <a:pPr lvl="1" algn="l"/>
            <a:r>
              <a:rPr lang="en-CA" sz="3200" dirty="0">
                <a:latin typeface="Times New Roman" panose="02020603050405020304" pitchFamily="18" charset="0"/>
                <a:cs typeface="Times New Roman" panose="02020603050405020304" pitchFamily="18" charset="0"/>
              </a:rPr>
              <a:t>Cheque payable to, Description</a:t>
            </a:r>
          </a:p>
          <a:p>
            <a:pPr lvl="1" algn="l"/>
            <a:r>
              <a:rPr lang="en-CA" sz="3200" dirty="0">
                <a:latin typeface="Times New Roman" panose="02020603050405020304" pitchFamily="18" charset="0"/>
                <a:cs typeface="Times New Roman" panose="02020603050405020304" pitchFamily="18" charset="0"/>
              </a:rPr>
              <a:t>Current Poppy Account Balance</a:t>
            </a:r>
          </a:p>
          <a:p>
            <a:pPr lvl="1" algn="l"/>
            <a:r>
              <a:rPr lang="en-CA" sz="3200" dirty="0">
                <a:latin typeface="Times New Roman" panose="02020603050405020304" pitchFamily="18" charset="0"/>
                <a:cs typeface="Times New Roman" panose="02020603050405020304" pitchFamily="18" charset="0"/>
              </a:rPr>
              <a:t>Amount Requested and Projected Cost</a:t>
            </a:r>
          </a:p>
          <a:p>
            <a:pPr lvl="1" algn="l"/>
            <a:r>
              <a:rPr lang="en-CA" sz="3200" dirty="0">
                <a:latin typeface="Times New Roman" panose="02020603050405020304" pitchFamily="18" charset="0"/>
                <a:cs typeface="Times New Roman" panose="02020603050405020304" pitchFamily="18" charset="0"/>
              </a:rPr>
              <a:t>Date of Executive </a:t>
            </a:r>
            <a:r>
              <a:rPr lang="en-CA" sz="3200" dirty="0" err="1">
                <a:latin typeface="Times New Roman" panose="02020603050405020304" pitchFamily="18" charset="0"/>
                <a:cs typeface="Times New Roman" panose="02020603050405020304" pitchFamily="18" charset="0"/>
              </a:rPr>
              <a:t>ot</a:t>
            </a:r>
            <a:r>
              <a:rPr lang="en-CA" sz="3200" dirty="0">
                <a:latin typeface="Times New Roman" panose="02020603050405020304" pitchFamily="18" charset="0"/>
                <a:cs typeface="Times New Roman" panose="02020603050405020304" pitchFamily="18" charset="0"/>
              </a:rPr>
              <a:t> General Meeting</a:t>
            </a:r>
          </a:p>
          <a:p>
            <a:pPr lvl="1" algn="l"/>
            <a:r>
              <a:rPr lang="en-CA" sz="3200" dirty="0">
                <a:latin typeface="Times New Roman" panose="02020603050405020304" pitchFamily="18" charset="0"/>
                <a:cs typeface="Times New Roman" panose="02020603050405020304" pitchFamily="18" charset="0"/>
              </a:rPr>
              <a:t>Motion moved by and Seconded by</a:t>
            </a:r>
          </a:p>
          <a:p>
            <a:pPr lvl="1" algn="l"/>
            <a:r>
              <a:rPr lang="en-CA" sz="3200" dirty="0">
                <a:latin typeface="Times New Roman" panose="02020603050405020304" pitchFamily="18" charset="0"/>
                <a:cs typeface="Times New Roman" panose="02020603050405020304" pitchFamily="18" charset="0"/>
              </a:rPr>
              <a:t>Signed by Poppy Chair and Branch President( if President is the Poppy Chair, First Vice-President must sign) </a:t>
            </a:r>
          </a:p>
          <a:p>
            <a:pPr lvl="1" algn="l"/>
            <a:r>
              <a:rPr lang="en-CA" sz="3200" dirty="0">
                <a:latin typeface="Times New Roman" panose="02020603050405020304" pitchFamily="18" charset="0"/>
                <a:cs typeface="Times New Roman" panose="02020603050405020304" pitchFamily="18" charset="0"/>
              </a:rPr>
              <a:t>E-mail to Ontario Command at poppyspecialuse@on.legion.ca</a:t>
            </a: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769441"/>
          </a:xfrm>
          <a:prstGeom prst="rect">
            <a:avLst/>
          </a:prstGeom>
          <a:noFill/>
        </p:spPr>
        <p:txBody>
          <a:bodyPr wrap="square" rtlCol="0">
            <a:spAutoFit/>
          </a:bodyPr>
          <a:lstStyle/>
          <a:p>
            <a:r>
              <a:rPr lang="en-CA" sz="4400" b="1" dirty="0">
                <a:latin typeface="Times New Roman" panose="02020603050405020304" pitchFamily="18" charset="0"/>
                <a:cs typeface="Times New Roman" panose="02020603050405020304" pitchFamily="18" charset="0"/>
              </a:rPr>
              <a:t>SPECIAL USE APPLICATION FORM</a:t>
            </a:r>
          </a:p>
        </p:txBody>
      </p:sp>
    </p:spTree>
    <p:extLst>
      <p:ext uri="{BB962C8B-B14F-4D97-AF65-F5344CB8AC3E}">
        <p14:creationId xmlns:p14="http://schemas.microsoft.com/office/powerpoint/2010/main" val="661118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application form with text and images&#10;&#10;Description automatically generated">
            <a:extLst>
              <a:ext uri="{FF2B5EF4-FFF2-40B4-BE49-F238E27FC236}">
                <a16:creationId xmlns:a16="http://schemas.microsoft.com/office/drawing/2014/main" id="{24FD05D8-AAC2-B0FB-D930-ABEEF890F3A6}"/>
              </a:ext>
            </a:extLst>
          </p:cNvPr>
          <p:cNvPicPr>
            <a:picLocks noChangeAspect="1"/>
          </p:cNvPicPr>
          <p:nvPr/>
        </p:nvPicPr>
        <p:blipFill rotWithShape="1">
          <a:blip r:embed="rId3"/>
          <a:srcRect b="54471"/>
          <a:stretch/>
        </p:blipFill>
        <p:spPr>
          <a:xfrm>
            <a:off x="2184207" y="643467"/>
            <a:ext cx="7406003" cy="4451048"/>
          </a:xfrm>
          <a:prstGeom prst="rect">
            <a:avLst/>
          </a:prstGeom>
        </p:spPr>
      </p:pic>
    </p:spTree>
    <p:extLst>
      <p:ext uri="{BB962C8B-B14F-4D97-AF65-F5344CB8AC3E}">
        <p14:creationId xmlns:p14="http://schemas.microsoft.com/office/powerpoint/2010/main" val="4186704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application form with text and images&#10;&#10;Description automatically generated">
            <a:extLst>
              <a:ext uri="{FF2B5EF4-FFF2-40B4-BE49-F238E27FC236}">
                <a16:creationId xmlns:a16="http://schemas.microsoft.com/office/drawing/2014/main" id="{8DC42C8A-7CDD-0353-F7C6-A471FB6C9BF4}"/>
              </a:ext>
            </a:extLst>
          </p:cNvPr>
          <p:cNvPicPr>
            <a:picLocks noChangeAspect="1"/>
          </p:cNvPicPr>
          <p:nvPr/>
        </p:nvPicPr>
        <p:blipFill rotWithShape="1">
          <a:blip r:embed="rId3"/>
          <a:srcRect t="47199"/>
          <a:stretch/>
        </p:blipFill>
        <p:spPr>
          <a:xfrm>
            <a:off x="2151549" y="587824"/>
            <a:ext cx="8312743" cy="5794065"/>
          </a:xfrm>
          <a:prstGeom prst="rect">
            <a:avLst/>
          </a:prstGeom>
        </p:spPr>
      </p:pic>
    </p:spTree>
    <p:extLst>
      <p:ext uri="{BB962C8B-B14F-4D97-AF65-F5344CB8AC3E}">
        <p14:creationId xmlns:p14="http://schemas.microsoft.com/office/powerpoint/2010/main" val="292298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C1C2D-3BC2-6D74-2DEB-4869108DF474}"/>
              </a:ext>
            </a:extLst>
          </p:cNvPr>
          <p:cNvPicPr>
            <a:picLocks noChangeAspect="1"/>
          </p:cNvPicPr>
          <p:nvPr/>
        </p:nvPicPr>
        <p:blipFill rotWithShape="1">
          <a:blip r:embed="rId3"/>
          <a:srcRect b="45079"/>
          <a:stretch/>
        </p:blipFill>
        <p:spPr>
          <a:xfrm>
            <a:off x="914400" y="106908"/>
            <a:ext cx="10117611" cy="6642254"/>
          </a:xfrm>
          <a:prstGeom prst="rect">
            <a:avLst/>
          </a:prstGeom>
        </p:spPr>
      </p:pic>
    </p:spTree>
    <p:extLst>
      <p:ext uri="{BB962C8B-B14F-4D97-AF65-F5344CB8AC3E}">
        <p14:creationId xmlns:p14="http://schemas.microsoft.com/office/powerpoint/2010/main" val="204855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7966A-CA07-E263-B5F0-F80F96B932FC}"/>
              </a:ext>
            </a:extLst>
          </p:cNvPr>
          <p:cNvPicPr>
            <a:picLocks noChangeAspect="1"/>
          </p:cNvPicPr>
          <p:nvPr/>
        </p:nvPicPr>
        <p:blipFill rotWithShape="1">
          <a:blip r:embed="rId3"/>
          <a:srcRect t="55079"/>
          <a:stretch/>
        </p:blipFill>
        <p:spPr>
          <a:xfrm>
            <a:off x="85178" y="424543"/>
            <a:ext cx="12183821" cy="6542313"/>
          </a:xfrm>
          <a:prstGeom prst="rect">
            <a:avLst/>
          </a:prstGeom>
        </p:spPr>
      </p:pic>
    </p:spTree>
    <p:extLst>
      <p:ext uri="{BB962C8B-B14F-4D97-AF65-F5344CB8AC3E}">
        <p14:creationId xmlns:p14="http://schemas.microsoft.com/office/powerpoint/2010/main" val="2345795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4CA04F-A229-085D-30CC-5ADDFECC45E0}"/>
              </a:ext>
            </a:extLst>
          </p:cNvPr>
          <p:cNvPicPr>
            <a:picLocks noChangeAspect="1"/>
          </p:cNvPicPr>
          <p:nvPr/>
        </p:nvPicPr>
        <p:blipFill rotWithShape="1">
          <a:blip r:embed="rId3"/>
          <a:srcRect b="73968"/>
          <a:stretch/>
        </p:blipFill>
        <p:spPr>
          <a:xfrm>
            <a:off x="303085" y="1404259"/>
            <a:ext cx="11736511" cy="3962400"/>
          </a:xfrm>
          <a:prstGeom prst="rect">
            <a:avLst/>
          </a:prstGeom>
        </p:spPr>
      </p:pic>
    </p:spTree>
    <p:extLst>
      <p:ext uri="{BB962C8B-B14F-4D97-AF65-F5344CB8AC3E}">
        <p14:creationId xmlns:p14="http://schemas.microsoft.com/office/powerpoint/2010/main" val="379422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B5460A-40F0-F768-4C2F-CEF5C7175355}"/>
              </a:ext>
            </a:extLst>
          </p:cNvPr>
          <p:cNvPicPr>
            <a:picLocks noChangeAspect="1"/>
          </p:cNvPicPr>
          <p:nvPr/>
        </p:nvPicPr>
        <p:blipFill rotWithShape="1">
          <a:blip r:embed="rId3"/>
          <a:srcRect t="27936"/>
          <a:stretch/>
        </p:blipFill>
        <p:spPr>
          <a:xfrm>
            <a:off x="2692807" y="293914"/>
            <a:ext cx="7727280" cy="6564086"/>
          </a:xfrm>
          <a:prstGeom prst="rect">
            <a:avLst/>
          </a:prstGeom>
        </p:spPr>
      </p:pic>
    </p:spTree>
    <p:extLst>
      <p:ext uri="{BB962C8B-B14F-4D97-AF65-F5344CB8AC3E}">
        <p14:creationId xmlns:p14="http://schemas.microsoft.com/office/powerpoint/2010/main" val="1579870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fontScale="92500" lnSpcReduction="20000"/>
          </a:bodyPr>
          <a:lstStyle/>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Housing Accommodation, Care Facilities or Hospice (50%)</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Medical Training and Medical Research (50%)</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Medical Appliance (50%)</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Veteran Services (50%)</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Relief of Disasters (50%) </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Monuments (25%) or (50%) if Legion Owned</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Annual Support of Cadet Units (20%)</a:t>
            </a:r>
          </a:p>
          <a:p>
            <a:pPr lvl="1" algn="l"/>
            <a:r>
              <a:rPr lang="en-CA" sz="3200" dirty="0">
                <a:latin typeface="Times New Roman" panose="02020603050405020304" pitchFamily="18" charset="0"/>
                <a:cs typeface="Times New Roman" panose="02020603050405020304" pitchFamily="18" charset="0"/>
              </a:rPr>
              <a:t>      (Sept 30</a:t>
            </a:r>
            <a:r>
              <a:rPr lang="en-CA" sz="3200" baseline="30000" dirty="0">
                <a:latin typeface="Times New Roman" panose="02020603050405020304" pitchFamily="18" charset="0"/>
                <a:cs typeface="Times New Roman" panose="02020603050405020304" pitchFamily="18" charset="0"/>
              </a:rPr>
              <a:t>th</a:t>
            </a:r>
            <a:r>
              <a:rPr lang="en-CA" sz="3200" dirty="0">
                <a:latin typeface="Times New Roman" panose="02020603050405020304" pitchFamily="18" charset="0"/>
                <a:cs typeface="Times New Roman" panose="02020603050405020304" pitchFamily="18" charset="0"/>
              </a:rPr>
              <a:t> Balance Required)</a:t>
            </a:r>
          </a:p>
          <a:p>
            <a:pPr marL="971550" lvl="1" indent="-514350" algn="l">
              <a:buFont typeface="+mj-lt"/>
              <a:buAutoNum type="alphaLcPeriod"/>
            </a:pPr>
            <a:r>
              <a:rPr lang="en-CA" sz="3200" dirty="0">
                <a:latin typeface="Times New Roman" panose="02020603050405020304" pitchFamily="18" charset="0"/>
                <a:cs typeface="Times New Roman" panose="02020603050405020304" pitchFamily="18" charset="0"/>
              </a:rPr>
              <a:t>Bi-annual Veterans Visit (up to $35.00 per plate –maximum)</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AUTHORIZED SPECIAL USE EXPENDITURES</a:t>
            </a:r>
          </a:p>
        </p:txBody>
      </p:sp>
    </p:spTree>
    <p:extLst>
      <p:ext uri="{BB962C8B-B14F-4D97-AF65-F5344CB8AC3E}">
        <p14:creationId xmlns:p14="http://schemas.microsoft.com/office/powerpoint/2010/main" val="425080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524000" y="2373947"/>
            <a:ext cx="9144000" cy="4342933"/>
          </a:xfrm>
        </p:spPr>
        <p:txBody>
          <a:bodyPr>
            <a:noAutofit/>
          </a:bodyPr>
          <a:lstStyle/>
          <a:p>
            <a:pPr marL="1028700" lvl="1"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LEGION AND IT MEMBERS ARE THE GUARDIANS OF REMEMBRANCE</a:t>
            </a:r>
          </a:p>
          <a:p>
            <a:pPr lvl="1" algn="l"/>
            <a:endParaRPr lang="en-CA" sz="3200" dirty="0">
              <a:latin typeface="Times New Roman" panose="02020603050405020304" pitchFamily="18" charset="0"/>
              <a:cs typeface="Times New Roman" panose="02020603050405020304" pitchFamily="18" charset="0"/>
            </a:endParaRPr>
          </a:p>
          <a:p>
            <a:pPr marL="1028700" lvl="1"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 THE CARE FOR OUR VETERANS AND THEIR FAMILIES</a:t>
            </a:r>
          </a:p>
          <a:p>
            <a:pPr lvl="1" algn="l"/>
            <a:endParaRPr lang="en-CA" sz="3200" dirty="0">
              <a:latin typeface="Times New Roman" panose="02020603050405020304" pitchFamily="18" charset="0"/>
              <a:cs typeface="Times New Roman" panose="02020603050405020304" pitchFamily="18" charset="0"/>
            </a:endParaRPr>
          </a:p>
          <a:p>
            <a:pPr marL="1028700" lvl="1" indent="-5715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TEACH OUR YOUTH</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2157436" y="830759"/>
            <a:ext cx="8608111" cy="769441"/>
          </a:xfrm>
          <a:prstGeom prst="rect">
            <a:avLst/>
          </a:prstGeom>
          <a:noFill/>
        </p:spPr>
        <p:txBody>
          <a:bodyPr wrap="square" rtlCol="0">
            <a:spAutoFit/>
          </a:bodyPr>
          <a:lstStyle/>
          <a:p>
            <a:pPr algn="ctr"/>
            <a:r>
              <a:rPr lang="en-CA" sz="4400" dirty="0">
                <a:latin typeface="Times New Roman" panose="02020603050405020304" pitchFamily="18" charset="0"/>
                <a:cs typeface="Times New Roman" panose="02020603050405020304" pitchFamily="18" charset="0"/>
              </a:rPr>
              <a:t>PURPOSE OF THE POPPY FUND</a:t>
            </a:r>
          </a:p>
        </p:txBody>
      </p:sp>
    </p:spTree>
    <p:extLst>
      <p:ext uri="{BB962C8B-B14F-4D97-AF65-F5344CB8AC3E}">
        <p14:creationId xmlns:p14="http://schemas.microsoft.com/office/powerpoint/2010/main" val="2502151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fontScale="92500" lnSpcReduction="20000"/>
          </a:bodyPr>
          <a:lstStyle/>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Transportation (50%)</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Accessibility Modification (50%)</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Coin Sorting Machine (10%)</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Veterans Transition Programs (25%)</a:t>
            </a:r>
          </a:p>
          <a:p>
            <a:pPr marL="1428750" lvl="2" indent="-514350" algn="l">
              <a:buFont typeface="+mj-lt"/>
              <a:buAutoNum type="alphaLcPeriod" startAt="9"/>
            </a:pPr>
            <a:r>
              <a:rPr lang="en-CA" sz="3000" dirty="0">
                <a:latin typeface="Times New Roman" panose="02020603050405020304" pitchFamily="18" charset="0"/>
                <a:cs typeface="Times New Roman" panose="02020603050405020304" pitchFamily="18" charset="0"/>
              </a:rPr>
              <a:t>BSO-OSI Veteran’s Initiative – Branch Level</a:t>
            </a:r>
          </a:p>
          <a:p>
            <a:pPr lvl="2" algn="l"/>
            <a:r>
              <a:rPr lang="en-CA" sz="3000" dirty="0">
                <a:latin typeface="Times New Roman" panose="02020603050405020304" pitchFamily="18" charset="0"/>
                <a:cs typeface="Times New Roman" panose="02020603050405020304" pitchFamily="18" charset="0"/>
              </a:rPr>
              <a:t>ii.   BSO-OSI Veteran’s Initiative – Command Level</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Operational Stress Injury - Service Dogs (25%)</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Support to Resource Centres (25%)</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Support to a Visiting Hospice Program (25%)</a:t>
            </a:r>
          </a:p>
          <a:p>
            <a:pPr marL="971550" lvl="1" indent="-514350" algn="l">
              <a:buFont typeface="+mj-lt"/>
              <a:buAutoNum type="alphaLcPeriod" startAt="9"/>
            </a:pPr>
            <a:r>
              <a:rPr lang="en-CA" sz="3200" dirty="0">
                <a:latin typeface="Times New Roman" panose="02020603050405020304" pitchFamily="18" charset="0"/>
                <a:cs typeface="Times New Roman" panose="02020603050405020304" pitchFamily="18" charset="0"/>
              </a:rPr>
              <a:t>Custom-Made Adjustable Sports Equipment &amp; Recreational Gear (25%)</a:t>
            </a: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AUTHORIZED SPECIAL USE EXPENDITURES</a:t>
            </a:r>
          </a:p>
        </p:txBody>
      </p:sp>
    </p:spTree>
    <p:extLst>
      <p:ext uri="{BB962C8B-B14F-4D97-AF65-F5344CB8AC3E}">
        <p14:creationId xmlns:p14="http://schemas.microsoft.com/office/powerpoint/2010/main" val="937704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fontScale="62500" lnSpcReduction="20000"/>
          </a:bodyPr>
          <a:lstStyle/>
          <a:p>
            <a:pPr marL="857250" indent="-857250" algn="l">
              <a:buFont typeface="Arial" panose="020B0604020202020204" pitchFamily="34" charset="0"/>
              <a:buChar char="•"/>
            </a:pPr>
            <a:r>
              <a:rPr lang="en-CA" sz="6700" dirty="0">
                <a:latin typeface="Times New Roman" panose="02020603050405020304" pitchFamily="18" charset="0"/>
                <a:cs typeface="Times New Roman" panose="02020603050405020304" pitchFamily="18" charset="0"/>
              </a:rPr>
              <a:t>SUF’S are being sent back because of missing signatures, no motions or seconder, no quotes or invoices attached, no Meeting dates, no information as to where the funds are going to (Cheque Payable To), email addresses are missing. </a:t>
            </a:r>
          </a:p>
          <a:p>
            <a:pPr marL="857250" indent="-857250" algn="l">
              <a:buFont typeface="Arial" panose="020B0604020202020204" pitchFamily="34" charset="0"/>
              <a:buChar char="•"/>
            </a:pPr>
            <a:endParaRPr lang="en-CA" sz="6700" dirty="0">
              <a:latin typeface="Times New Roman" panose="02020603050405020304" pitchFamily="18" charset="0"/>
              <a:cs typeface="Times New Roman" panose="02020603050405020304" pitchFamily="18" charset="0"/>
            </a:endParaRPr>
          </a:p>
          <a:p>
            <a:pPr marL="857250" indent="-857250" algn="l">
              <a:buFont typeface="Arial" panose="020B0604020202020204" pitchFamily="34" charset="0"/>
              <a:buChar char="•"/>
            </a:pPr>
            <a:r>
              <a:rPr lang="en-CA" sz="6700" dirty="0">
                <a:latin typeface="Times New Roman" panose="02020603050405020304" pitchFamily="18" charset="0"/>
                <a:cs typeface="Times New Roman" panose="02020603050405020304" pitchFamily="18" charset="0"/>
              </a:rPr>
              <a:t>Negative comments to Provincial Headquarters Staff are unnecessary. </a:t>
            </a:r>
          </a:p>
          <a:p>
            <a:pPr algn="l"/>
            <a:endParaRPr lang="en-CA" sz="3200" dirty="0"/>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994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fontScale="92500"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If a SUF has been deemed Inadmissible, it is because the request did not comply with the Poppy Manual. </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If inadmissible look at other sources to assist such as Charitable Foundation, you can go on the website under Charitable to see where in your area donations have been made. The Officer’s Manual also has a section on Charitable Donations.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If a SUF has been returned as Incomplete, it is because the request is missing or needs additional information. Complete the request and return to Ontario Command for review and consideration.</a:t>
            </a:r>
          </a:p>
          <a:p>
            <a:pPr marL="457200" indent="-457200" algn="l">
              <a:buFont typeface="Arial" panose="020B0604020202020204" pitchFamily="34" charset="0"/>
              <a:buChar char="•"/>
            </a:pPr>
            <a:endParaRPr lang="en-CA" sz="3200" dirty="0"/>
          </a:p>
          <a:p>
            <a:pPr algn="l"/>
            <a:endParaRPr lang="en-CA" sz="3200" dirty="0"/>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22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811757" y="1816746"/>
            <a:ext cx="10262637" cy="4539604"/>
          </a:xfrm>
        </p:spPr>
        <p:txBody>
          <a:bodyPr>
            <a:normAutofit/>
          </a:bodyPr>
          <a:lstStyle/>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r>
              <a:rPr lang="en-CA" sz="4400" b="1" dirty="0">
                <a:latin typeface="Times New Roman" panose="02020603050405020304" pitchFamily="18" charset="0"/>
                <a:cs typeface="Times New Roman" panose="02020603050405020304" pitchFamily="18" charset="0"/>
              </a:rPr>
              <a:t>ANY QUESTIONS</a:t>
            </a:r>
          </a:p>
          <a:p>
            <a:pPr lvl="1"/>
            <a:endParaRPr lang="en-CA" sz="4400" b="1" dirty="0">
              <a:latin typeface="Times New Roman" panose="02020603050405020304" pitchFamily="18" charset="0"/>
              <a:cs typeface="Times New Roman" panose="02020603050405020304" pitchFamily="18" charset="0"/>
            </a:endParaRPr>
          </a:p>
          <a:p>
            <a:pPr lvl="1"/>
            <a:r>
              <a:rPr lang="en-CA" sz="4400" b="1" dirty="0">
                <a:latin typeface="Times New Roman" panose="02020603050405020304" pitchFamily="18" charset="0"/>
                <a:cs typeface="Times New Roman" panose="02020603050405020304" pitchFamily="18" charset="0"/>
              </a:rPr>
              <a:t>ON SPECIAL USE EXPENDITURES</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612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u="sng" dirty="0">
                <a:latin typeface="Times New Roman" panose="02020603050405020304" pitchFamily="18" charset="0"/>
                <a:cs typeface="Times New Roman" panose="02020603050405020304" pitchFamily="18" charset="0"/>
              </a:rPr>
              <a:t>TITLE LIN</a:t>
            </a:r>
            <a:r>
              <a:rPr lang="en-CA" sz="3200" dirty="0">
                <a:latin typeface="Times New Roman" panose="02020603050405020304" pitchFamily="18" charset="0"/>
                <a:cs typeface="Times New Roman" panose="02020603050405020304" pitchFamily="18" charset="0"/>
              </a:rPr>
              <a:t>E</a:t>
            </a:r>
          </a:p>
          <a:p>
            <a:pPr lvl="1" algn="l"/>
            <a:r>
              <a:rPr lang="en-CA" sz="3200" dirty="0">
                <a:latin typeface="Times New Roman" panose="02020603050405020304" pitchFamily="18" charset="0"/>
                <a:cs typeface="Times New Roman" panose="02020603050405020304" pitchFamily="18" charset="0"/>
              </a:rPr>
              <a:t>For the year = 1 Jan 2024 – 31 Dec 2024</a:t>
            </a:r>
          </a:p>
          <a:p>
            <a:pPr lvl="1" algn="l"/>
            <a:r>
              <a:rPr lang="en-CA" sz="3200" dirty="0">
                <a:latin typeface="Times New Roman" panose="02020603050405020304" pitchFamily="18" charset="0"/>
                <a:cs typeface="Times New Roman" panose="02020603050405020304" pitchFamily="18" charset="0"/>
              </a:rPr>
              <a:t>Branch = Branch number</a:t>
            </a:r>
          </a:p>
          <a:p>
            <a:pPr lvl="1" algn="l"/>
            <a:r>
              <a:rPr lang="en-CA" sz="3200" dirty="0">
                <a:latin typeface="Times New Roman" panose="02020603050405020304" pitchFamily="18" charset="0"/>
                <a:cs typeface="Times New Roman" panose="02020603050405020304" pitchFamily="18" charset="0"/>
              </a:rPr>
              <a:t>Command = Ontario (05)</a:t>
            </a:r>
          </a:p>
          <a:p>
            <a:pPr lvl="1" algn="l"/>
            <a:r>
              <a:rPr lang="en-CA" sz="3200" dirty="0">
                <a:latin typeface="Times New Roman" panose="02020603050405020304" pitchFamily="18" charset="0"/>
                <a:cs typeface="Times New Roman" panose="02020603050405020304" pitchFamily="18" charset="0"/>
              </a:rPr>
              <a:t>Completed = Date you completed the statement (day, month, year)</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a:t>
            </a:r>
          </a:p>
        </p:txBody>
      </p:sp>
    </p:spTree>
    <p:extLst>
      <p:ext uri="{BB962C8B-B14F-4D97-AF65-F5344CB8AC3E}">
        <p14:creationId xmlns:p14="http://schemas.microsoft.com/office/powerpoint/2010/main" val="3095777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fontScale="92500" lnSpcReduction="10000"/>
          </a:bodyPr>
          <a:lstStyle/>
          <a:p>
            <a:pPr lvl="1" algn="l"/>
            <a:r>
              <a:rPr lang="en-CA" sz="3200" b="1" u="sng" dirty="0">
                <a:latin typeface="Times New Roman" panose="02020603050405020304" pitchFamily="18" charset="0"/>
                <a:cs typeface="Times New Roman" panose="02020603050405020304" pitchFamily="18" charset="0"/>
              </a:rPr>
              <a:t>SECTION A</a:t>
            </a:r>
          </a:p>
          <a:p>
            <a:pPr lvl="1" algn="l"/>
            <a:r>
              <a:rPr lang="en-CA" sz="3200" dirty="0">
                <a:latin typeface="Times New Roman" panose="02020603050405020304" pitchFamily="18" charset="0"/>
                <a:cs typeface="Times New Roman" panose="02020603050405020304" pitchFamily="18" charset="0"/>
              </a:rPr>
              <a:t>Year = 2024</a:t>
            </a:r>
          </a:p>
          <a:p>
            <a:pPr lvl="1" algn="l"/>
            <a:r>
              <a:rPr lang="en-CA" sz="3200" dirty="0">
                <a:latin typeface="Times New Roman" panose="02020603050405020304" pitchFamily="18" charset="0"/>
                <a:cs typeface="Times New Roman" panose="02020603050405020304" pitchFamily="18" charset="0"/>
              </a:rPr>
              <a:t>Amount = The closing balance from your previous year’s report which is also the same as your Poppy account. (please use this balance otherwise your report will be incorrect)</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b="1" u="sng" dirty="0">
                <a:latin typeface="Times New Roman" panose="02020603050405020304" pitchFamily="18" charset="0"/>
                <a:cs typeface="Times New Roman" panose="02020603050405020304" pitchFamily="18" charset="0"/>
              </a:rPr>
              <a:t>SECTION B</a:t>
            </a:r>
          </a:p>
          <a:p>
            <a:pPr lvl="1" algn="l"/>
            <a:r>
              <a:rPr lang="en-CA" sz="3200" dirty="0">
                <a:latin typeface="Times New Roman" panose="02020603050405020304" pitchFamily="18" charset="0"/>
                <a:cs typeface="Times New Roman" panose="02020603050405020304" pitchFamily="18" charset="0"/>
              </a:rPr>
              <a:t>Income from campaign and all other sources which is the  sum of all monies credited to the Poppy Account for the year. </a:t>
            </a:r>
            <a:r>
              <a:rPr lang="en-CA" sz="3200" b="1" dirty="0">
                <a:latin typeface="Times New Roman" panose="02020603050405020304" pitchFamily="18" charset="0"/>
                <a:cs typeface="Times New Roman" panose="02020603050405020304" pitchFamily="18" charset="0"/>
              </a:rPr>
              <a:t>Do not include investments in this section, this goes in Section H.</a:t>
            </a:r>
          </a:p>
          <a:p>
            <a:pPr marL="914400" lvl="1" indent="-457200" algn="l">
              <a:buFont typeface="Arial" panose="020B0604020202020204" pitchFamily="34" charset="0"/>
              <a:buChar char="•"/>
            </a:pPr>
            <a:endParaRPr lang="en-CA" sz="3200" b="1"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2128309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u="sng" dirty="0">
                <a:latin typeface="Times New Roman" panose="02020603050405020304" pitchFamily="18" charset="0"/>
                <a:cs typeface="Times New Roman" panose="02020603050405020304" pitchFamily="18" charset="0"/>
              </a:rPr>
              <a:t>SECTION C</a:t>
            </a:r>
          </a:p>
          <a:p>
            <a:pPr lvl="1" algn="l"/>
            <a:r>
              <a:rPr lang="en-CA" sz="3200" dirty="0">
                <a:latin typeface="Times New Roman" panose="02020603050405020304" pitchFamily="18" charset="0"/>
                <a:cs typeface="Times New Roman" panose="02020603050405020304" pitchFamily="18" charset="0"/>
              </a:rPr>
              <a:t>The total of Boxes A &amp; B</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u="sng" dirty="0">
                <a:latin typeface="Times New Roman" panose="02020603050405020304" pitchFamily="18" charset="0"/>
                <a:cs typeface="Times New Roman" panose="02020603050405020304" pitchFamily="18" charset="0"/>
              </a:rPr>
              <a:t>SECTION D</a:t>
            </a:r>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D1 = Amount of money paid to Command for Poppies and Wreaths</a:t>
            </a:r>
          </a:p>
          <a:p>
            <a:pPr lvl="1" algn="l"/>
            <a:r>
              <a:rPr lang="en-CA" sz="3200" dirty="0">
                <a:latin typeface="Times New Roman" panose="02020603050405020304" pitchFamily="18" charset="0"/>
                <a:cs typeface="Times New Roman" panose="02020603050405020304" pitchFamily="18" charset="0"/>
              </a:rPr>
              <a:t>D2 = Amount of money paid to Command for promotional material such as manuals, receipt books, canvassing trays, counter top boxes, etc. </a:t>
            </a: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3760611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lnSpcReduction="10000"/>
          </a:bodyPr>
          <a:lstStyle/>
          <a:p>
            <a:pPr lvl="1" algn="l"/>
            <a:r>
              <a:rPr lang="en-CA" sz="3200" u="sng" dirty="0">
                <a:latin typeface="Times New Roman" panose="02020603050405020304" pitchFamily="18" charset="0"/>
                <a:cs typeface="Times New Roman" panose="02020603050405020304" pitchFamily="18" charset="0"/>
              </a:rPr>
              <a:t>SECTION D cont’d</a:t>
            </a:r>
          </a:p>
          <a:p>
            <a:pPr lvl="1" algn="l"/>
            <a:r>
              <a:rPr lang="en-CA" sz="3200" dirty="0">
                <a:latin typeface="Times New Roman" panose="02020603050405020304" pitchFamily="18" charset="0"/>
                <a:cs typeface="Times New Roman" panose="02020603050405020304" pitchFamily="18" charset="0"/>
              </a:rPr>
              <a:t>D3 = Stamps for campaign</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D4 = Advertising in </a:t>
            </a:r>
            <a:r>
              <a:rPr lang="en-CA" sz="3200" b="1" dirty="0">
                <a:latin typeface="Times New Roman" panose="02020603050405020304" pitchFamily="18" charset="0"/>
                <a:cs typeface="Times New Roman" panose="02020603050405020304" pitchFamily="18" charset="0"/>
              </a:rPr>
              <a:t>local paper </a:t>
            </a:r>
            <a:r>
              <a:rPr lang="en-CA" sz="3200" dirty="0">
                <a:latin typeface="Times New Roman" panose="02020603050405020304" pitchFamily="18" charset="0"/>
                <a:cs typeface="Times New Roman" panose="02020603050405020304" pitchFamily="18" charset="0"/>
              </a:rPr>
              <a:t>including Campaign Results (S. 606)</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D5 = This is when you should fill out your POPPY TRUST FUND STATEMENT which is where you list all of your Poppy Campaign expenses not already reported in D1,D2, D3, D4</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3719460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1216E455-2936-3782-E65B-8D9090769E2E}"/>
              </a:ext>
            </a:extLst>
          </p:cNvPr>
          <p:cNvPicPr>
            <a:picLocks noChangeAspect="1"/>
          </p:cNvPicPr>
          <p:nvPr/>
        </p:nvPicPr>
        <p:blipFill rotWithShape="1">
          <a:blip r:embed="rId3">
            <a:extLst>
              <a:ext uri="{28A0092B-C50C-407E-A947-70E740481C1C}">
                <a14:useLocalDpi xmlns:a14="http://schemas.microsoft.com/office/drawing/2010/main" val="0"/>
              </a:ext>
            </a:extLst>
          </a:blip>
          <a:srcRect l="25804" t="25086" r="32678" b="43098"/>
          <a:stretch/>
        </p:blipFill>
        <p:spPr>
          <a:xfrm>
            <a:off x="2383972" y="-15810"/>
            <a:ext cx="6761256" cy="2748124"/>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34C59370-F5F2-C1C7-4899-DB44B751BBCB}"/>
              </a:ext>
            </a:extLst>
          </p:cNvPr>
          <p:cNvPicPr>
            <a:picLocks noChangeAspect="1"/>
          </p:cNvPicPr>
          <p:nvPr/>
        </p:nvPicPr>
        <p:blipFill rotWithShape="1">
          <a:blip r:embed="rId4">
            <a:extLst>
              <a:ext uri="{28A0092B-C50C-407E-A947-70E740481C1C}">
                <a14:useLocalDpi xmlns:a14="http://schemas.microsoft.com/office/drawing/2010/main" val="0"/>
              </a:ext>
            </a:extLst>
          </a:blip>
          <a:srcRect l="23572" t="29462" r="30178" b="24580"/>
          <a:stretch/>
        </p:blipFill>
        <p:spPr>
          <a:xfrm>
            <a:off x="1701238" y="2612572"/>
            <a:ext cx="7910850" cy="4169231"/>
          </a:xfrm>
          <a:prstGeom prst="rect">
            <a:avLst/>
          </a:prstGeom>
        </p:spPr>
      </p:pic>
    </p:spTree>
    <p:extLst>
      <p:ext uri="{BB962C8B-B14F-4D97-AF65-F5344CB8AC3E}">
        <p14:creationId xmlns:p14="http://schemas.microsoft.com/office/powerpoint/2010/main" val="3870787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u="sng" dirty="0">
                <a:latin typeface="Times New Roman" panose="02020603050405020304" pitchFamily="18" charset="0"/>
                <a:cs typeface="Times New Roman" panose="02020603050405020304" pitchFamily="18" charset="0"/>
              </a:rPr>
              <a:t>SECTION D cont’d</a:t>
            </a:r>
          </a:p>
          <a:p>
            <a:pPr lvl="1" algn="l"/>
            <a:r>
              <a:rPr lang="en-CA" sz="3200" dirty="0">
                <a:latin typeface="Times New Roman" panose="02020603050405020304" pitchFamily="18" charset="0"/>
                <a:cs typeface="Times New Roman" panose="02020603050405020304" pitchFamily="18" charset="0"/>
              </a:rPr>
              <a:t>D6 = The total of D1, D2, D3, D4, D5</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u="sng" dirty="0">
                <a:latin typeface="Times New Roman" panose="02020603050405020304" pitchFamily="18" charset="0"/>
                <a:cs typeface="Times New Roman" panose="02020603050405020304" pitchFamily="18" charset="0"/>
              </a:rPr>
              <a:t>SECTION E</a:t>
            </a:r>
          </a:p>
          <a:p>
            <a:pPr lvl="1" algn="l"/>
            <a:r>
              <a:rPr lang="en-CA" sz="3200" dirty="0">
                <a:latin typeface="Times New Roman" panose="02020603050405020304" pitchFamily="18" charset="0"/>
                <a:cs typeface="Times New Roman" panose="02020603050405020304" pitchFamily="18" charset="0"/>
              </a:rPr>
              <a:t>When getting ready to fill in Section E you should fill out your POPPY TRUST FUND BREAKDOWN SHEET. Example below</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227033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6" y="1901952"/>
            <a:ext cx="9144000" cy="4453127"/>
          </a:xfrm>
        </p:spPr>
        <p:txBody>
          <a:bodyPr>
            <a:normAutofit lnSpcReduction="10000"/>
          </a:bodyPr>
          <a:lstStyle/>
          <a:p>
            <a:pPr algn="l"/>
            <a:r>
              <a:rPr lang="en-CA" sz="3200" dirty="0">
                <a:latin typeface="Times New Roman" panose="02020603050405020304" pitchFamily="18" charset="0"/>
                <a:cs typeface="Times New Roman" panose="02020603050405020304" pitchFamily="18" charset="0"/>
              </a:rPr>
              <a:t>Current Poppy Manual June 2024 Edition</a:t>
            </a:r>
          </a:p>
          <a:p>
            <a:pPr algn="l"/>
            <a:r>
              <a:rPr lang="en-CA" sz="3200" dirty="0">
                <a:latin typeface="Times New Roman" panose="02020603050405020304" pitchFamily="18" charset="0"/>
                <a:cs typeface="Times New Roman" panose="02020603050405020304" pitchFamily="18" charset="0"/>
              </a:rPr>
              <a:t>Printable version available on the Ontario Command website.  </a:t>
            </a:r>
            <a:r>
              <a:rPr lang="en-CA" sz="3200" u="sng" dirty="0">
                <a:latin typeface="Times New Roman" panose="02020603050405020304" pitchFamily="18" charset="0"/>
                <a:cs typeface="Times New Roman" panose="02020603050405020304" pitchFamily="18" charset="0"/>
              </a:rPr>
              <a:t>Hard copies are no longer available for purchase from Provincial Headquarters.</a:t>
            </a:r>
          </a:p>
          <a:p>
            <a:pPr algn="l"/>
            <a:r>
              <a:rPr lang="en-CA" sz="3200" dirty="0">
                <a:latin typeface="Times New Roman" panose="02020603050405020304" pitchFamily="18" charset="0"/>
                <a:cs typeface="Times New Roman" panose="02020603050405020304" pitchFamily="18" charset="0"/>
              </a:rPr>
              <a:t>Most other Poppy reference materials available </a:t>
            </a:r>
          </a:p>
          <a:p>
            <a:pPr algn="l"/>
            <a:r>
              <a:rPr lang="en-CA" sz="3200" dirty="0">
                <a:latin typeface="Times New Roman" panose="02020603050405020304" pitchFamily="18" charset="0"/>
                <a:cs typeface="Times New Roman" panose="02020603050405020304" pitchFamily="18" charset="0"/>
                <a:hlinkClick r:id="rId3"/>
              </a:rPr>
              <a:t>www.on.legion.ca</a:t>
            </a:r>
            <a:endParaRPr lang="en-CA" sz="3200" dirty="0">
              <a:latin typeface="Times New Roman" panose="02020603050405020304" pitchFamily="18" charset="0"/>
              <a:cs typeface="Times New Roman" panose="02020603050405020304" pitchFamily="18" charset="0"/>
            </a:endParaRPr>
          </a:p>
          <a:p>
            <a:pPr algn="l"/>
            <a:r>
              <a:rPr lang="en-CA" sz="3200" dirty="0">
                <a:latin typeface="Times New Roman" panose="02020603050405020304" pitchFamily="18" charset="0"/>
                <a:cs typeface="Times New Roman" panose="02020603050405020304" pitchFamily="18" charset="0"/>
              </a:rPr>
              <a:t>Forms and Manuals</a:t>
            </a:r>
          </a:p>
          <a:p>
            <a:pPr algn="l"/>
            <a:r>
              <a:rPr lang="en-CA" sz="3200" dirty="0">
                <a:latin typeface="Times New Roman" panose="02020603050405020304" pitchFamily="18" charset="0"/>
                <a:cs typeface="Times New Roman" panose="02020603050405020304" pitchFamily="18" charset="0"/>
              </a:rPr>
              <a:t>Poppy Section</a:t>
            </a:r>
          </a:p>
          <a:p>
            <a:pPr algn="l"/>
            <a:r>
              <a:rPr lang="en-CA" sz="3200" dirty="0">
                <a:latin typeface="Times New Roman" panose="02020603050405020304" pitchFamily="18" charset="0"/>
                <a:cs typeface="Times New Roman" panose="02020603050405020304" pitchFamily="18" charset="0"/>
              </a:rPr>
              <a:t>Poppy Kits</a:t>
            </a: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2157436" y="830759"/>
            <a:ext cx="8608111" cy="769441"/>
          </a:xfrm>
          <a:prstGeom prst="rect">
            <a:avLst/>
          </a:prstGeom>
          <a:noFill/>
        </p:spPr>
        <p:txBody>
          <a:bodyPr wrap="square" rtlCol="0">
            <a:spAutoFit/>
          </a:bodyPr>
          <a:lstStyle/>
          <a:p>
            <a:pPr algn="ctr"/>
            <a:r>
              <a:rPr lang="en-CA" sz="4400" dirty="0">
                <a:latin typeface="Times New Roman" panose="02020603050405020304" pitchFamily="18" charset="0"/>
                <a:cs typeface="Times New Roman" panose="02020603050405020304" pitchFamily="18" charset="0"/>
              </a:rPr>
              <a:t>THE POPPY MANUAL</a:t>
            </a:r>
          </a:p>
        </p:txBody>
      </p:sp>
    </p:spTree>
    <p:extLst>
      <p:ext uri="{BB962C8B-B14F-4D97-AF65-F5344CB8AC3E}">
        <p14:creationId xmlns:p14="http://schemas.microsoft.com/office/powerpoint/2010/main" val="3332185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3AAADB-8A43-4A0D-1DA4-DF698A83748B}"/>
              </a:ext>
            </a:extLst>
          </p:cNvPr>
          <p:cNvPicPr>
            <a:picLocks noChangeAspect="1"/>
          </p:cNvPicPr>
          <p:nvPr/>
        </p:nvPicPr>
        <p:blipFill rotWithShape="1">
          <a:blip r:embed="rId3"/>
          <a:srcRect b="51746"/>
          <a:stretch/>
        </p:blipFill>
        <p:spPr>
          <a:xfrm>
            <a:off x="883061" y="0"/>
            <a:ext cx="10694587" cy="6498771"/>
          </a:xfrm>
          <a:prstGeom prst="rect">
            <a:avLst/>
          </a:prstGeom>
        </p:spPr>
      </p:pic>
    </p:spTree>
    <p:extLst>
      <p:ext uri="{BB962C8B-B14F-4D97-AF65-F5344CB8AC3E}">
        <p14:creationId xmlns:p14="http://schemas.microsoft.com/office/powerpoint/2010/main" val="3416506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3AAADB-8A43-4A0D-1DA4-DF698A83748B}"/>
              </a:ext>
            </a:extLst>
          </p:cNvPr>
          <p:cNvPicPr>
            <a:picLocks noChangeAspect="1"/>
          </p:cNvPicPr>
          <p:nvPr/>
        </p:nvPicPr>
        <p:blipFill rotWithShape="1">
          <a:blip r:embed="rId3"/>
          <a:srcRect t="47937"/>
          <a:stretch/>
        </p:blipFill>
        <p:spPr>
          <a:xfrm>
            <a:off x="1065256" y="305091"/>
            <a:ext cx="9994630" cy="6552909"/>
          </a:xfrm>
          <a:prstGeom prst="rect">
            <a:avLst/>
          </a:prstGeom>
        </p:spPr>
      </p:pic>
    </p:spTree>
    <p:extLst>
      <p:ext uri="{BB962C8B-B14F-4D97-AF65-F5344CB8AC3E}">
        <p14:creationId xmlns:p14="http://schemas.microsoft.com/office/powerpoint/2010/main" val="4248964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958958"/>
          </a:xfrm>
        </p:spPr>
        <p:txBody>
          <a:bodyPr>
            <a:normAutofit fontScale="85000" lnSpcReduction="20000"/>
          </a:bodyPr>
          <a:lstStyle/>
          <a:p>
            <a:pPr lvl="1" algn="l"/>
            <a:r>
              <a:rPr lang="en-CA" sz="3200" b="1" u="sng" dirty="0">
                <a:latin typeface="Times New Roman" panose="02020603050405020304" pitchFamily="18" charset="0"/>
                <a:cs typeface="Times New Roman" panose="02020603050405020304" pitchFamily="18" charset="0"/>
              </a:rPr>
              <a:t>SECTION E cont’d</a:t>
            </a:r>
          </a:p>
          <a:p>
            <a:pPr lvl="1" algn="l"/>
            <a:r>
              <a:rPr lang="en-CA" sz="3200" dirty="0">
                <a:latin typeface="Times New Roman" panose="02020603050405020304" pitchFamily="18" charset="0"/>
                <a:cs typeface="Times New Roman" panose="02020603050405020304" pitchFamily="18" charset="0"/>
              </a:rPr>
              <a:t>E1 = Amount of money paid for the benefit of Veterans or dependants. These monies are usually paid to third parties for glasses, dentures, medical devices, heating oil, etc. You should be contacting the Provincial Service Officer for direction </a:t>
            </a:r>
            <a:r>
              <a:rPr lang="en-CA" sz="3200" b="1" u="sng" dirty="0">
                <a:latin typeface="Times New Roman" panose="02020603050405020304" pitchFamily="18" charset="0"/>
                <a:cs typeface="Times New Roman" panose="02020603050405020304" pitchFamily="18" charset="0"/>
              </a:rPr>
              <a:t>before </a:t>
            </a:r>
            <a:r>
              <a:rPr lang="en-CA" sz="3200" dirty="0">
                <a:latin typeface="Times New Roman" panose="02020603050405020304" pitchFamily="18" charset="0"/>
                <a:cs typeface="Times New Roman" panose="02020603050405020304" pitchFamily="18" charset="0"/>
              </a:rPr>
              <a:t>paying out from your Poppy Trust Funds.</a:t>
            </a:r>
          </a:p>
          <a:p>
            <a:pPr lvl="1" algn="l"/>
            <a:r>
              <a:rPr lang="en-CA" sz="3200" dirty="0">
                <a:latin typeface="Times New Roman" panose="02020603050405020304" pitchFamily="18" charset="0"/>
                <a:cs typeface="Times New Roman" panose="02020603050405020304" pitchFamily="18" charset="0"/>
              </a:rPr>
              <a:t>(this amount is taken from your Poppy Trust Fund Breakdown Sheet) </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E2 = Amount of Bursaries either paid out directly (following the guidelines in the Poppy Manual under Education (S. 402. vi. a.)or via Ontario Command’s Bursary Fund. Money is not allowed to be given to any “School” directly or to any student as a Scholarship. </a:t>
            </a:r>
          </a:p>
          <a:p>
            <a:pPr lvl="1" algn="l"/>
            <a:r>
              <a:rPr lang="en-CA" sz="3200" dirty="0">
                <a:latin typeface="Times New Roman" panose="02020603050405020304" pitchFamily="18" charset="0"/>
                <a:cs typeface="Times New Roman" panose="02020603050405020304" pitchFamily="18" charset="0"/>
              </a:rPr>
              <a:t>Any Amount over $500.00 must have a T4A issued by the Branch and a T4A Summary sent to the CRA.</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607219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u="sng" dirty="0">
                <a:latin typeface="Times New Roman" panose="02020603050405020304" pitchFamily="18" charset="0"/>
                <a:cs typeface="Times New Roman" panose="02020603050405020304" pitchFamily="18" charset="0"/>
              </a:rPr>
              <a:t>SECTION E cont’d</a:t>
            </a:r>
          </a:p>
          <a:p>
            <a:pPr lvl="1" algn="l"/>
            <a:r>
              <a:rPr lang="en-CA" sz="3200" dirty="0">
                <a:latin typeface="Times New Roman" panose="02020603050405020304" pitchFamily="18" charset="0"/>
                <a:cs typeface="Times New Roman" panose="02020603050405020304" pitchFamily="18" charset="0"/>
              </a:rPr>
              <a:t>E3 = Amount of donations entered here are the total “Non Special Use” and the “Special  Use “ expenditures as authorized in the current Poppy Manual. (this amount is taken from your Poppy Trust Fund Breakdown Sheet)</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E4 = LEAVE BLANK NOT APPLICABLE FOR ONTARIO COMMAND</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1733726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b="1" u="sng" dirty="0">
                <a:latin typeface="Times New Roman" panose="02020603050405020304" pitchFamily="18" charset="0"/>
                <a:cs typeface="Times New Roman" panose="02020603050405020304" pitchFamily="18" charset="0"/>
              </a:rPr>
              <a:t>SECTION E cont’d</a:t>
            </a:r>
          </a:p>
          <a:p>
            <a:pPr lvl="1" algn="l"/>
            <a:r>
              <a:rPr lang="en-CA" sz="3200" dirty="0">
                <a:latin typeface="Times New Roman" panose="02020603050405020304" pitchFamily="18" charset="0"/>
                <a:cs typeface="Times New Roman" panose="02020603050405020304" pitchFamily="18" charset="0"/>
              </a:rPr>
              <a:t>E5 = </a:t>
            </a:r>
            <a:r>
              <a:rPr lang="en-CA" sz="3200" b="1" u="sng" dirty="0">
                <a:latin typeface="Times New Roman" panose="02020603050405020304" pitchFamily="18" charset="0"/>
                <a:cs typeface="Times New Roman" panose="02020603050405020304" pitchFamily="18" charset="0"/>
              </a:rPr>
              <a:t>Prizes only</a:t>
            </a:r>
            <a:r>
              <a:rPr lang="en-CA" sz="3200" dirty="0">
                <a:latin typeface="Times New Roman" panose="02020603050405020304" pitchFamily="18" charset="0"/>
                <a:cs typeface="Times New Roman" panose="02020603050405020304" pitchFamily="18" charset="0"/>
              </a:rPr>
              <a:t> for Literary and Poster Contests. Public Speaking prizes are not eligible from Poppy Trust Funds.</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E6 = the total of E1, E2, E3, and E5</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b="1" u="sng" dirty="0">
                <a:latin typeface="Times New Roman" panose="02020603050405020304" pitchFamily="18" charset="0"/>
                <a:cs typeface="Times New Roman" panose="02020603050405020304" pitchFamily="18" charset="0"/>
              </a:rPr>
              <a:t>SECTION F</a:t>
            </a:r>
          </a:p>
          <a:p>
            <a:pPr lvl="1" algn="l"/>
            <a:r>
              <a:rPr lang="en-CA" sz="3200" dirty="0">
                <a:latin typeface="Times New Roman" panose="02020603050405020304" pitchFamily="18" charset="0"/>
                <a:cs typeface="Times New Roman" panose="02020603050405020304" pitchFamily="18" charset="0"/>
              </a:rPr>
              <a:t>F = the total of box D6 and E6</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4117554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u="sng" dirty="0">
                <a:latin typeface="Times New Roman" panose="02020603050405020304" pitchFamily="18" charset="0"/>
                <a:cs typeface="Times New Roman" panose="02020603050405020304" pitchFamily="18" charset="0"/>
              </a:rPr>
              <a:t>SECTION G</a:t>
            </a:r>
          </a:p>
          <a:p>
            <a:pPr lvl="1" algn="l"/>
            <a:r>
              <a:rPr lang="en-CA" sz="3200" dirty="0">
                <a:latin typeface="Times New Roman" panose="02020603050405020304" pitchFamily="18" charset="0"/>
                <a:cs typeface="Times New Roman" panose="02020603050405020304" pitchFamily="18" charset="0"/>
              </a:rPr>
              <a:t>Year = 2024</a:t>
            </a:r>
          </a:p>
          <a:p>
            <a:pPr lvl="1" algn="l"/>
            <a:r>
              <a:rPr lang="en-CA" sz="3200" dirty="0">
                <a:latin typeface="Times New Roman" panose="02020603050405020304" pitchFamily="18" charset="0"/>
                <a:cs typeface="Times New Roman" panose="02020603050405020304" pitchFamily="18" charset="0"/>
              </a:rPr>
              <a:t>Box G Represents the balance in the Poppy Trust fund account as of Dec 31</a:t>
            </a:r>
            <a:r>
              <a:rPr lang="en-CA" sz="3200" baseline="30000" dirty="0">
                <a:latin typeface="Times New Roman" panose="02020603050405020304" pitchFamily="18" charset="0"/>
                <a:cs typeface="Times New Roman" panose="02020603050405020304" pitchFamily="18" charset="0"/>
              </a:rPr>
              <a:t>st</a:t>
            </a:r>
            <a:r>
              <a:rPr lang="en-CA" sz="3200" dirty="0">
                <a:latin typeface="Times New Roman" panose="02020603050405020304" pitchFamily="18" charset="0"/>
                <a:cs typeface="Times New Roman" panose="02020603050405020304" pitchFamily="18" charset="0"/>
              </a:rPr>
              <a:t> 2024 and is calculated by subtracting the amount in Box F from the amount in </a:t>
            </a:r>
          </a:p>
          <a:p>
            <a:pPr lvl="1" algn="l"/>
            <a:r>
              <a:rPr lang="en-CA" sz="3200" dirty="0">
                <a:latin typeface="Times New Roman" panose="02020603050405020304" pitchFamily="18" charset="0"/>
                <a:cs typeface="Times New Roman" panose="02020603050405020304" pitchFamily="18" charset="0"/>
              </a:rPr>
              <a:t>Box C</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442288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5"/>
            <a:ext cx="10262637" cy="4945297"/>
          </a:xfrm>
        </p:spPr>
        <p:txBody>
          <a:bodyPr>
            <a:normAutofit fontScale="92500" lnSpcReduction="20000"/>
          </a:bodyPr>
          <a:lstStyle/>
          <a:p>
            <a:pPr lvl="1" algn="l"/>
            <a:r>
              <a:rPr lang="en-CA" sz="3200" b="1" u="sng" dirty="0">
                <a:latin typeface="Times New Roman" panose="02020603050405020304" pitchFamily="18" charset="0"/>
                <a:cs typeface="Times New Roman" panose="02020603050405020304" pitchFamily="18" charset="0"/>
              </a:rPr>
              <a:t>SECTION H</a:t>
            </a:r>
          </a:p>
          <a:p>
            <a:pPr lvl="1" algn="l"/>
            <a:r>
              <a:rPr lang="en-CA" sz="3200" dirty="0">
                <a:latin typeface="Times New Roman" panose="02020603050405020304" pitchFamily="18" charset="0"/>
                <a:cs typeface="Times New Roman" panose="02020603050405020304" pitchFamily="18" charset="0"/>
              </a:rPr>
              <a:t>Box H Represents the amount of Poppy Trust Fund Investments as of Dec 31, 2024</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GIC’s, INVESTMENTS: These are allowed as a GIC can be appointed to a specific situation. S.608. GIC’s and Investments are to be Short Term (2 years less 1 day) they should be directed back to your Poppy Trust Fund Bank Account, another Investment may be made after General Membership Approval. </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Interest from Bank Accounts and Investments should be reported under B – Income from Campaign and all other sources</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2759921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u="sng" dirty="0">
                <a:latin typeface="Times New Roman" panose="02020603050405020304" pitchFamily="18" charset="0"/>
                <a:cs typeface="Times New Roman" panose="02020603050405020304" pitchFamily="18" charset="0"/>
              </a:rPr>
              <a:t>SECTION I</a:t>
            </a:r>
          </a:p>
          <a:p>
            <a:pPr lvl="1" algn="l"/>
            <a:r>
              <a:rPr lang="en-CA" sz="3200" dirty="0">
                <a:latin typeface="Times New Roman" panose="02020603050405020304" pitchFamily="18" charset="0"/>
                <a:cs typeface="Times New Roman" panose="02020603050405020304" pitchFamily="18" charset="0"/>
              </a:rPr>
              <a:t>Box I Represents the FINAL TOTAL BALANCE of all Poppy Trust Funds as of Dec 31</a:t>
            </a:r>
            <a:r>
              <a:rPr lang="en-CA" sz="3200" baseline="30000" dirty="0">
                <a:latin typeface="Times New Roman" panose="02020603050405020304" pitchFamily="18" charset="0"/>
                <a:cs typeface="Times New Roman" panose="02020603050405020304" pitchFamily="18" charset="0"/>
              </a:rPr>
              <a:t>th</a:t>
            </a:r>
            <a:r>
              <a:rPr lang="en-CA" sz="3200" dirty="0">
                <a:latin typeface="Times New Roman" panose="02020603050405020304" pitchFamily="18" charset="0"/>
                <a:cs typeface="Times New Roman" panose="02020603050405020304" pitchFamily="18" charset="0"/>
              </a:rPr>
              <a:t> 2024</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1367844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b="1" u="sng" dirty="0">
                <a:latin typeface="Times New Roman" panose="02020603050405020304" pitchFamily="18" charset="0"/>
                <a:cs typeface="Times New Roman" panose="02020603050405020304" pitchFamily="18" charset="0"/>
              </a:rPr>
              <a:t>CERTIFICATION</a:t>
            </a:r>
          </a:p>
          <a:p>
            <a:pPr lvl="1" algn="l"/>
            <a:r>
              <a:rPr lang="en-CA" sz="3200" dirty="0">
                <a:latin typeface="Times New Roman" panose="02020603050405020304" pitchFamily="18" charset="0"/>
                <a:cs typeface="Times New Roman" panose="02020603050405020304" pitchFamily="18" charset="0"/>
              </a:rPr>
              <a:t>The BSR is to be signed by the Poppy Chair and the Branch President. The First Vice-President must sign if the President is the Poppy Chair.</a:t>
            </a:r>
          </a:p>
          <a:p>
            <a:pPr lvl="1" algn="l"/>
            <a:endParaRPr lang="en-CA" sz="3200" dirty="0">
              <a:latin typeface="Times New Roman" panose="02020603050405020304" pitchFamily="18" charset="0"/>
              <a:cs typeface="Times New Roman" panose="02020603050405020304" pitchFamily="18" charset="0"/>
            </a:endParaRPr>
          </a:p>
          <a:p>
            <a:pPr lvl="1" algn="l"/>
            <a:r>
              <a:rPr lang="en-CA" sz="3200" dirty="0">
                <a:latin typeface="Times New Roman" panose="02020603050405020304" pitchFamily="18" charset="0"/>
                <a:cs typeface="Times New Roman" panose="02020603050405020304" pitchFamily="18" charset="0"/>
              </a:rPr>
              <a:t>Electronically send or mail the BSR and required paperwork must be sent to the Zone Poppy Chair as soon as possible after December 31, 2024.</a:t>
            </a: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BRANCH STATUS REPORT cont’d</a:t>
            </a:r>
          </a:p>
        </p:txBody>
      </p:sp>
    </p:spTree>
    <p:extLst>
      <p:ext uri="{BB962C8B-B14F-4D97-AF65-F5344CB8AC3E}">
        <p14:creationId xmlns:p14="http://schemas.microsoft.com/office/powerpoint/2010/main" val="270280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2214029" y="1910002"/>
            <a:ext cx="5925260" cy="4539604"/>
          </a:xfrm>
        </p:spPr>
        <p:txBody>
          <a:bodyPr>
            <a:normAutofit/>
          </a:bodyPr>
          <a:lstStyle/>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7" name="Picture 6" descr="A computer screen shot of a document&#10;&#10;Description automatically generated">
            <a:extLst>
              <a:ext uri="{FF2B5EF4-FFF2-40B4-BE49-F238E27FC236}">
                <a16:creationId xmlns:a16="http://schemas.microsoft.com/office/drawing/2014/main" id="{E9475967-473E-2779-ECD0-A81F53956566}"/>
              </a:ext>
            </a:extLst>
          </p:cNvPr>
          <p:cNvPicPr>
            <a:picLocks noChangeAspect="1"/>
          </p:cNvPicPr>
          <p:nvPr/>
        </p:nvPicPr>
        <p:blipFill rotWithShape="1">
          <a:blip r:embed="rId3">
            <a:extLst>
              <a:ext uri="{28A0092B-C50C-407E-A947-70E740481C1C}">
                <a14:useLocalDpi xmlns:a14="http://schemas.microsoft.com/office/drawing/2010/main" val="0"/>
              </a:ext>
            </a:extLst>
          </a:blip>
          <a:srcRect l="34197" t="23064" r="38304" b="20036"/>
          <a:stretch/>
        </p:blipFill>
        <p:spPr>
          <a:xfrm>
            <a:off x="2939142" y="127007"/>
            <a:ext cx="5925260" cy="6502393"/>
          </a:xfrm>
          <a:prstGeom prst="rect">
            <a:avLst/>
          </a:prstGeom>
        </p:spPr>
      </p:pic>
    </p:spTree>
    <p:extLst>
      <p:ext uri="{BB962C8B-B14F-4D97-AF65-F5344CB8AC3E}">
        <p14:creationId xmlns:p14="http://schemas.microsoft.com/office/powerpoint/2010/main" val="6380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6" y="2369641"/>
            <a:ext cx="9144000" cy="3593795"/>
          </a:xfrm>
        </p:spPr>
        <p:txBody>
          <a:bodyPr>
            <a:normAutofit/>
          </a:bodyPr>
          <a:lstStyle/>
          <a:p>
            <a:pPr algn="l"/>
            <a:r>
              <a:rPr lang="en-US" sz="4400" dirty="0">
                <a:solidFill>
                  <a:srgbClr val="FF0000"/>
                </a:solidFill>
                <a:latin typeface="Times New Roman" panose="02020603050405020304" pitchFamily="18" charset="0"/>
                <a:cs typeface="Times New Roman" panose="02020603050405020304" pitchFamily="18" charset="0"/>
              </a:rPr>
              <a:t>ACTIVE PARTICIPATION IN THE POPPY CAMPAIGN IS AN OATH UNDERTAKEN WHEN BECOMING A MEMBER OF THE ROYAL CANADIAN LEGION</a:t>
            </a:r>
            <a:endParaRPr lang="en-CA" sz="44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2157436" y="830759"/>
            <a:ext cx="8608111" cy="769441"/>
          </a:xfrm>
          <a:prstGeom prst="rect">
            <a:avLst/>
          </a:prstGeom>
          <a:noFill/>
        </p:spPr>
        <p:txBody>
          <a:bodyPr wrap="square" rtlCol="0">
            <a:spAutoFit/>
          </a:bodyPr>
          <a:lstStyle/>
          <a:p>
            <a:pPr algn="ctr"/>
            <a:r>
              <a:rPr lang="en-CA" sz="4400" dirty="0">
                <a:latin typeface="Times New Roman" panose="02020603050405020304" pitchFamily="18" charset="0"/>
                <a:cs typeface="Times New Roman" panose="02020603050405020304" pitchFamily="18" charset="0"/>
              </a:rPr>
              <a:t>RESPONSIBILITIES</a:t>
            </a:r>
          </a:p>
        </p:txBody>
      </p:sp>
    </p:spTree>
    <p:extLst>
      <p:ext uri="{BB962C8B-B14F-4D97-AF65-F5344CB8AC3E}">
        <p14:creationId xmlns:p14="http://schemas.microsoft.com/office/powerpoint/2010/main" val="36297385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algn="l"/>
            <a:r>
              <a:rPr lang="en-CA" sz="3200" dirty="0">
                <a:latin typeface="Times New Roman" panose="02020603050405020304" pitchFamily="18" charset="0"/>
                <a:cs typeface="Times New Roman" panose="02020603050405020304" pitchFamily="18" charset="0"/>
              </a:rPr>
              <a:t>A copy of the </a:t>
            </a:r>
            <a:r>
              <a:rPr lang="en-CA" sz="3200" b="1" dirty="0">
                <a:latin typeface="Times New Roman" panose="02020603050405020304" pitchFamily="18" charset="0"/>
                <a:cs typeface="Times New Roman" panose="02020603050405020304" pitchFamily="18" charset="0"/>
              </a:rPr>
              <a:t>Poppy Fund Ledger</a:t>
            </a:r>
            <a:r>
              <a:rPr lang="en-CA" sz="3200" dirty="0">
                <a:latin typeface="Times New Roman" panose="02020603050405020304" pitchFamily="18" charset="0"/>
                <a:cs typeface="Times New Roman" panose="02020603050405020304" pitchFamily="18" charset="0"/>
              </a:rPr>
              <a:t> </a:t>
            </a:r>
            <a:r>
              <a:rPr lang="en-CA" sz="3200" b="1" dirty="0">
                <a:latin typeface="Times New Roman" panose="02020603050405020304" pitchFamily="18" charset="0"/>
                <a:cs typeface="Times New Roman" panose="02020603050405020304" pitchFamily="18" charset="0"/>
              </a:rPr>
              <a:t>must be included </a:t>
            </a:r>
            <a:r>
              <a:rPr lang="en-CA" sz="3200" dirty="0">
                <a:latin typeface="Times New Roman" panose="02020603050405020304" pitchFamily="18" charset="0"/>
                <a:cs typeface="Times New Roman" panose="02020603050405020304" pitchFamily="18" charset="0"/>
              </a:rPr>
              <a:t>with the financial year end report. When using a Ledger confidentiality is vital. DO NOT USE NAMES. Veterans may be assigned a letter or a number. </a:t>
            </a:r>
          </a:p>
          <a:p>
            <a:pPr algn="l"/>
            <a:r>
              <a:rPr lang="en-CA" sz="3200" dirty="0">
                <a:latin typeface="Times New Roman" panose="02020603050405020304" pitchFamily="18" charset="0"/>
                <a:cs typeface="Times New Roman" panose="02020603050405020304" pitchFamily="18" charset="0"/>
              </a:rPr>
              <a:t>Media:  Follow S.606. It is </a:t>
            </a:r>
            <a:r>
              <a:rPr lang="en-CA" sz="3200" b="1" u="sng" dirty="0">
                <a:latin typeface="Times New Roman" panose="02020603050405020304" pitchFamily="18" charset="0"/>
                <a:cs typeface="Times New Roman" panose="02020603050405020304" pitchFamily="18" charset="0"/>
              </a:rPr>
              <a:t>mandatory</a:t>
            </a:r>
            <a:r>
              <a:rPr lang="en-CA" sz="3200" dirty="0">
                <a:latin typeface="Times New Roman" panose="02020603050405020304" pitchFamily="18" charset="0"/>
                <a:cs typeface="Times New Roman" panose="02020603050405020304" pitchFamily="18" charset="0"/>
              </a:rPr>
              <a:t> to do a media report. Report to the media what your Branch does, this is vital for the community to know. </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61912" y="903767"/>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493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3EF9A-C5DF-25CC-B5A3-2A92EA5F5F87}"/>
              </a:ext>
            </a:extLst>
          </p:cNvPr>
          <p:cNvPicPr>
            <a:picLocks noChangeAspect="1"/>
          </p:cNvPicPr>
          <p:nvPr/>
        </p:nvPicPr>
        <p:blipFill>
          <a:blip r:embed="rId3"/>
          <a:stretch>
            <a:fillRect/>
          </a:stretch>
        </p:blipFill>
        <p:spPr>
          <a:xfrm>
            <a:off x="2799890" y="194811"/>
            <a:ext cx="6592220" cy="6468378"/>
          </a:xfrm>
          <a:prstGeom prst="rect">
            <a:avLst/>
          </a:prstGeom>
        </p:spPr>
      </p:pic>
    </p:spTree>
    <p:extLst>
      <p:ext uri="{BB962C8B-B14F-4D97-AF65-F5344CB8AC3E}">
        <p14:creationId xmlns:p14="http://schemas.microsoft.com/office/powerpoint/2010/main" val="1294348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755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5"/>
            <a:ext cx="10262637" cy="4840725"/>
          </a:xfrm>
        </p:spPr>
        <p:txBody>
          <a:bodyPr>
            <a:normAutofit/>
          </a:bodyPr>
          <a:lstStyle/>
          <a:p>
            <a:pPr marL="0" indent="0" algn="l">
              <a:buNone/>
            </a:pPr>
            <a:r>
              <a:rPr lang="en-CA" sz="3200" dirty="0">
                <a:latin typeface="Times New Roman" panose="02020603050405020304" pitchFamily="18" charset="0"/>
                <a:cs typeface="Times New Roman" panose="02020603050405020304" pitchFamily="18" charset="0"/>
              </a:rPr>
              <a:t>The following items must be sent electronically if possible (if not a copy of all is required) to Zone Poppy:</a:t>
            </a:r>
            <a:endParaRPr lang="en-CA" sz="3200"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Completed Branch Status Report Poppy Trust Fund</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Poppy Trust Fund Statement D5 Expenses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Poppy Trust Fund Breakdown Sheet</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Copies of each Special Use Form</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Financial Review Certification</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Copy of the Poppy Ledger</a:t>
            </a:r>
            <a:endParaRPr lang="en-CA" sz="3200" b="1" u="sng"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74415"/>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What your Zone Poppy needs from you!</a:t>
            </a:r>
          </a:p>
        </p:txBody>
      </p:sp>
    </p:spTree>
    <p:extLst>
      <p:ext uri="{BB962C8B-B14F-4D97-AF65-F5344CB8AC3E}">
        <p14:creationId xmlns:p14="http://schemas.microsoft.com/office/powerpoint/2010/main" val="35058489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C8B4B-888F-3679-A8D3-1B6955E9EA3A}"/>
              </a:ext>
            </a:extLst>
          </p:cNvPr>
          <p:cNvPicPr>
            <a:picLocks noChangeAspect="1"/>
          </p:cNvPicPr>
          <p:nvPr/>
        </p:nvPicPr>
        <p:blipFill>
          <a:blip r:embed="rId3"/>
          <a:stretch>
            <a:fillRect/>
          </a:stretch>
        </p:blipFill>
        <p:spPr>
          <a:xfrm>
            <a:off x="3484891" y="0"/>
            <a:ext cx="5222217" cy="6858000"/>
          </a:xfrm>
          <a:prstGeom prst="rect">
            <a:avLst/>
          </a:prstGeom>
        </p:spPr>
      </p:pic>
    </p:spTree>
    <p:extLst>
      <p:ext uri="{BB962C8B-B14F-4D97-AF65-F5344CB8AC3E}">
        <p14:creationId xmlns:p14="http://schemas.microsoft.com/office/powerpoint/2010/main" val="30217227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Form is straightforward</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Fill in your Branch, District, Zone information</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Fill in the number of LCBO stores, Beer stores and Costco where you had Poppy boxes on the counters and the total amount of money collected through tagging</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Form needed even if there are no stores in your area, please fill out the top of the Form with your Branch, District and Zone information and submit.</a:t>
            </a: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To be sent to your Zone Poppy Chair by 1 Dec 2023.</a:t>
            </a: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COUNTER TOP BOX REPORT cont’d</a:t>
            </a:r>
          </a:p>
        </p:txBody>
      </p:sp>
    </p:spTree>
    <p:extLst>
      <p:ext uri="{BB962C8B-B14F-4D97-AF65-F5344CB8AC3E}">
        <p14:creationId xmlns:p14="http://schemas.microsoft.com/office/powerpoint/2010/main" val="21286745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7" name="Picture 6" descr="A screenshot of a computer&#10;&#10;Description automatically generated">
            <a:extLst>
              <a:ext uri="{FF2B5EF4-FFF2-40B4-BE49-F238E27FC236}">
                <a16:creationId xmlns:a16="http://schemas.microsoft.com/office/drawing/2014/main" id="{6865B20C-33FF-80DE-B907-12E4C5421350}"/>
              </a:ext>
            </a:extLst>
          </p:cNvPr>
          <p:cNvPicPr>
            <a:picLocks noChangeAspect="1"/>
          </p:cNvPicPr>
          <p:nvPr/>
        </p:nvPicPr>
        <p:blipFill rotWithShape="1">
          <a:blip r:embed="rId3">
            <a:extLst>
              <a:ext uri="{28A0092B-C50C-407E-A947-70E740481C1C}">
                <a14:useLocalDpi xmlns:a14="http://schemas.microsoft.com/office/drawing/2010/main" val="0"/>
              </a:ext>
            </a:extLst>
          </a:blip>
          <a:srcRect l="23035" t="23449" r="30625" b="9439"/>
          <a:stretch/>
        </p:blipFill>
        <p:spPr>
          <a:xfrm>
            <a:off x="1731512" y="76516"/>
            <a:ext cx="8728975" cy="6704967"/>
          </a:xfrm>
          <a:prstGeom prst="rect">
            <a:avLst/>
          </a:prstGeom>
        </p:spPr>
      </p:pic>
    </p:spTree>
    <p:extLst>
      <p:ext uri="{BB962C8B-B14F-4D97-AF65-F5344CB8AC3E}">
        <p14:creationId xmlns:p14="http://schemas.microsoft.com/office/powerpoint/2010/main" val="32720125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Everyone needs to follow the Chain of Command. The Chain of Command starts with the Branch, then to Zone, then to District, then to Provincial Command, and then Dominion Command through Provincial Command.</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Every Branch needs to get their Reports in on time and completed  correctly. Ask for assistance if necessary. </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7F6748B-0D68-41CC-B92D-0BCA823CC7ED}"/>
              </a:ext>
            </a:extLst>
          </p:cNvPr>
          <p:cNvSpPr txBox="1"/>
          <p:nvPr/>
        </p:nvSpPr>
        <p:spPr>
          <a:xfrm>
            <a:off x="1975556" y="891822"/>
            <a:ext cx="7879644" cy="738664"/>
          </a:xfrm>
          <a:prstGeom prst="rect">
            <a:avLst/>
          </a:prstGeom>
          <a:noFill/>
        </p:spPr>
        <p:txBody>
          <a:bodyPr wrap="square" rtlCol="0">
            <a:spAutoFit/>
          </a:bodyPr>
          <a:lstStyle/>
          <a:p>
            <a:r>
              <a:rPr lang="en-CA" sz="4200" b="1" dirty="0">
                <a:latin typeface="Times New Roman" panose="02020603050405020304" pitchFamily="18" charset="0"/>
                <a:cs typeface="Times New Roman" panose="02020603050405020304" pitchFamily="18" charset="0"/>
              </a:rPr>
              <a:t>GENERAL </a:t>
            </a:r>
          </a:p>
        </p:txBody>
      </p:sp>
    </p:spTree>
    <p:extLst>
      <p:ext uri="{BB962C8B-B14F-4D97-AF65-F5344CB8AC3E}">
        <p14:creationId xmlns:p14="http://schemas.microsoft.com/office/powerpoint/2010/main" val="404843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715144"/>
            <a:ext cx="10262637" cy="5142853"/>
          </a:xfrm>
        </p:spPr>
        <p:txBody>
          <a:bodyPr>
            <a:noAutofit/>
          </a:bodyPr>
          <a:lstStyle/>
          <a:p>
            <a:pPr algn="l"/>
            <a:r>
              <a:rPr lang="en-CA" sz="3200" dirty="0">
                <a:latin typeface="Times New Roman" panose="02020603050405020304" pitchFamily="18" charset="0"/>
                <a:cs typeface="Times New Roman" panose="02020603050405020304" pitchFamily="18" charset="0"/>
              </a:rPr>
              <a:t>As Poppy Chair you should be working with your Branch Service Officer when dealing with Veterans who come to your Legion requesting financial help following the chain of Command to your Provincial Service Officer.</a:t>
            </a:r>
          </a:p>
          <a:p>
            <a:pPr algn="l"/>
            <a:r>
              <a:rPr lang="en-CA" sz="3200" dirty="0">
                <a:latin typeface="Times New Roman" panose="02020603050405020304" pitchFamily="18" charset="0"/>
                <a:cs typeface="Times New Roman" panose="02020603050405020304" pitchFamily="18" charset="0"/>
              </a:rPr>
              <a:t> DO NOT PAY FOR HOTEL ROOMS, offer them a </a:t>
            </a:r>
            <a:r>
              <a:rPr lang="en-CA" sz="3200">
                <a:latin typeface="Times New Roman" panose="02020603050405020304" pitchFamily="18" charset="0"/>
                <a:cs typeface="Times New Roman" panose="02020603050405020304" pitchFamily="18" charset="0"/>
              </a:rPr>
              <a:t>second solution, </a:t>
            </a:r>
            <a:r>
              <a:rPr lang="en-CA" sz="3200" dirty="0">
                <a:latin typeface="Times New Roman" panose="02020603050405020304" pitchFamily="18" charset="0"/>
                <a:cs typeface="Times New Roman" panose="02020603050405020304" pitchFamily="18" charset="0"/>
              </a:rPr>
              <a:t>shelter or safe home. Thank them for coming in. Have them fill out a Legion Claim Form with the Service Officer and a Homeless Veterans Form to submit to Ontario Command.</a:t>
            </a:r>
          </a:p>
          <a:p>
            <a:pPr algn="l"/>
            <a:r>
              <a:rPr lang="en-CA" sz="3200" dirty="0">
                <a:solidFill>
                  <a:srgbClr val="FF0000"/>
                </a:solidFill>
                <a:latin typeface="Times New Roman" panose="02020603050405020304" pitchFamily="18" charset="0"/>
                <a:cs typeface="Times New Roman" panose="02020603050405020304" pitchFamily="18" charset="0"/>
              </a:rPr>
              <a:t>REMEMBER, THIS IS A </a:t>
            </a:r>
            <a:r>
              <a:rPr lang="en-CA" sz="3200" b="1" u="sng" dirty="0">
                <a:solidFill>
                  <a:srgbClr val="FF0000"/>
                </a:solidFill>
                <a:latin typeface="Times New Roman" panose="02020603050405020304" pitchFamily="18" charset="0"/>
                <a:cs typeface="Times New Roman" panose="02020603050405020304" pitchFamily="18" charset="0"/>
              </a:rPr>
              <a:t>PUBLIC TRUST FUND</a:t>
            </a:r>
            <a:r>
              <a:rPr lang="en-CA" sz="3200" dirty="0">
                <a:solidFill>
                  <a:srgbClr val="FF0000"/>
                </a:solidFill>
                <a:latin typeface="Times New Roman" panose="02020603050405020304" pitchFamily="18" charset="0"/>
                <a:cs typeface="Times New Roman" panose="02020603050405020304" pitchFamily="18" charset="0"/>
              </a:rPr>
              <a:t>. </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63626" y="790219"/>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4F2AF25-EA39-4728-91B4-0B02132438E9}"/>
              </a:ext>
            </a:extLst>
          </p:cNvPr>
          <p:cNvSpPr txBox="1"/>
          <p:nvPr/>
        </p:nvSpPr>
        <p:spPr>
          <a:xfrm>
            <a:off x="1982915" y="790219"/>
            <a:ext cx="9064978" cy="738664"/>
          </a:xfrm>
          <a:prstGeom prst="rect">
            <a:avLst/>
          </a:prstGeom>
          <a:noFill/>
        </p:spPr>
        <p:txBody>
          <a:bodyPr wrap="square" rtlCol="0">
            <a:spAutoFit/>
          </a:bodyPr>
          <a:lstStyle/>
          <a:p>
            <a:r>
              <a:rPr lang="en-CA" sz="4200" b="1" dirty="0">
                <a:latin typeface="Times New Roman" panose="02020603050405020304" pitchFamily="18" charset="0"/>
                <a:cs typeface="Times New Roman" panose="02020603050405020304" pitchFamily="18" charset="0"/>
              </a:rPr>
              <a:t>GENERAL Cont’d</a:t>
            </a:r>
          </a:p>
        </p:txBody>
      </p:sp>
    </p:spTree>
    <p:extLst>
      <p:ext uri="{BB962C8B-B14F-4D97-AF65-F5344CB8AC3E}">
        <p14:creationId xmlns:p14="http://schemas.microsoft.com/office/powerpoint/2010/main" val="3414605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715144"/>
            <a:ext cx="10262637" cy="5142853"/>
          </a:xfrm>
        </p:spPr>
        <p:txBody>
          <a:bodyPr>
            <a:noAutofit/>
          </a:bodyPr>
          <a:lstStyle/>
          <a:p>
            <a:pPr algn="l"/>
            <a:r>
              <a:rPr lang="en-CA" sz="3200" b="1" u="sng" dirty="0">
                <a:latin typeface="Times New Roman" panose="02020603050405020304" pitchFamily="18" charset="0"/>
                <a:cs typeface="Times New Roman" panose="02020603050405020304" pitchFamily="18" charset="0"/>
              </a:rPr>
              <a:t>Travelling Veterans: </a:t>
            </a:r>
          </a:p>
          <a:p>
            <a:pPr algn="l"/>
            <a:r>
              <a:rPr lang="en-CA" sz="3200" dirty="0">
                <a:latin typeface="Times New Roman" panose="02020603050405020304" pitchFamily="18" charset="0"/>
                <a:cs typeface="Times New Roman" panose="02020603050405020304" pitchFamily="18" charset="0"/>
              </a:rPr>
              <a:t>Some people (Veterans or not) are travelling from Branch to Branch asking for assistance. Please advise Ontario Command/Provincial Service Officer if assistance is going to be  provided to help prevent  abuse of  the Trust Funds</a:t>
            </a:r>
          </a:p>
          <a:p>
            <a:pPr algn="l"/>
            <a:endParaRPr lang="en-CA" sz="3200" dirty="0">
              <a:latin typeface="Times New Roman" panose="02020603050405020304" pitchFamily="18" charset="0"/>
              <a:cs typeface="Times New Roman" panose="02020603050405020304" pitchFamily="18" charset="0"/>
            </a:endParaRPr>
          </a:p>
          <a:p>
            <a:pPr algn="l"/>
            <a:r>
              <a:rPr lang="en-CA" sz="3200" b="1" dirty="0">
                <a:latin typeface="Times New Roman" panose="02020603050405020304" pitchFamily="18" charset="0"/>
                <a:cs typeface="Times New Roman" panose="02020603050405020304" pitchFamily="18" charset="0"/>
              </a:rPr>
              <a:t>POPPY TRUST FUNDS ARE </a:t>
            </a:r>
            <a:r>
              <a:rPr lang="en-CA" sz="3200" b="1" u="sng" dirty="0">
                <a:latin typeface="Times New Roman" panose="02020603050405020304" pitchFamily="18" charset="0"/>
                <a:cs typeface="Times New Roman" panose="02020603050405020304" pitchFamily="18" charset="0"/>
              </a:rPr>
              <a:t>NOT</a:t>
            </a:r>
            <a:r>
              <a:rPr lang="en-CA" sz="3200" b="1" dirty="0">
                <a:latin typeface="Times New Roman" panose="02020603050405020304" pitchFamily="18" charset="0"/>
                <a:cs typeface="Times New Roman" panose="02020603050405020304" pitchFamily="18" charset="0"/>
              </a:rPr>
              <a:t> A SUBSIDY PROGRAM.</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FD116F-39B8-4EC6-84A1-BB5E57B54EA5}"/>
              </a:ext>
            </a:extLst>
          </p:cNvPr>
          <p:cNvSpPr txBox="1"/>
          <p:nvPr/>
        </p:nvSpPr>
        <p:spPr>
          <a:xfrm>
            <a:off x="1930399" y="923051"/>
            <a:ext cx="8997245" cy="738664"/>
          </a:xfrm>
          <a:prstGeom prst="rect">
            <a:avLst/>
          </a:prstGeom>
          <a:noFill/>
        </p:spPr>
        <p:txBody>
          <a:bodyPr wrap="square" rtlCol="0">
            <a:spAutoFit/>
          </a:bodyPr>
          <a:lstStyle/>
          <a:p>
            <a:r>
              <a:rPr lang="en-CA" sz="4200" b="1" dirty="0">
                <a:latin typeface="Times New Roman" panose="02020603050405020304" pitchFamily="18" charset="0"/>
                <a:cs typeface="Times New Roman" panose="02020603050405020304" pitchFamily="18" charset="0"/>
              </a:rPr>
              <a:t>GENERAL Cont’d</a:t>
            </a:r>
          </a:p>
        </p:txBody>
      </p:sp>
    </p:spTree>
    <p:extLst>
      <p:ext uri="{BB962C8B-B14F-4D97-AF65-F5344CB8AC3E}">
        <p14:creationId xmlns:p14="http://schemas.microsoft.com/office/powerpoint/2010/main" val="428635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912997"/>
            <a:ext cx="10533575" cy="4632177"/>
          </a:xfrm>
        </p:spPr>
        <p:txBody>
          <a:bodyPr>
            <a:normAutofit fontScale="47500" lnSpcReduction="20000"/>
          </a:bodyPr>
          <a:lstStyle/>
          <a:p>
            <a:r>
              <a:rPr lang="en-US" sz="5800" b="1" dirty="0">
                <a:solidFill>
                  <a:srgbClr val="C00000"/>
                </a:solidFill>
                <a:latin typeface="Times New Roman" panose="02020603050405020304" pitchFamily="18" charset="0"/>
                <a:cs typeface="Times New Roman" panose="02020603050405020304" pitchFamily="18" charset="0"/>
              </a:rPr>
              <a:t>THE POPPY CAMPAIGN IS THE MOST IMPOTANT </a:t>
            </a:r>
          </a:p>
          <a:p>
            <a:r>
              <a:rPr lang="en-US" sz="5800" b="1" dirty="0">
                <a:solidFill>
                  <a:srgbClr val="C00000"/>
                </a:solidFill>
                <a:latin typeface="Times New Roman" panose="02020603050405020304" pitchFamily="18" charset="0"/>
                <a:cs typeface="Times New Roman" panose="02020603050405020304" pitchFamily="18" charset="0"/>
              </a:rPr>
              <a:t>BRANCH PROJECT OF THE YEAR</a:t>
            </a:r>
          </a:p>
          <a:p>
            <a:pPr algn="l"/>
            <a:r>
              <a:rPr lang="en-US" sz="5800" b="1" dirty="0">
                <a:latin typeface="Times New Roman" panose="02020603050405020304" pitchFamily="18" charset="0"/>
                <a:cs typeface="Times New Roman" panose="02020603050405020304" pitchFamily="18" charset="0"/>
              </a:rPr>
              <a:t>BRANCH PRESIDENT HAS OVERALL RESPONSIBILITY</a:t>
            </a:r>
          </a:p>
          <a:p>
            <a:pPr algn="l"/>
            <a:endParaRPr lang="en-US" sz="5800" dirty="0">
              <a:latin typeface="Times New Roman" panose="02020603050405020304" pitchFamily="18" charset="0"/>
              <a:cs typeface="Times New Roman" panose="02020603050405020304" pitchFamily="18" charset="0"/>
            </a:endParaRPr>
          </a:p>
          <a:p>
            <a:pPr algn="l"/>
            <a:r>
              <a:rPr lang="en-US" sz="5800" b="1" dirty="0">
                <a:latin typeface="Times New Roman" panose="02020603050405020304" pitchFamily="18" charset="0"/>
                <a:cs typeface="Times New Roman" panose="02020603050405020304" pitchFamily="18" charset="0"/>
              </a:rPr>
              <a:t>OPENING THE CAMPAIGN</a:t>
            </a:r>
          </a:p>
          <a:p>
            <a:pPr marL="457200" indent="-457200" algn="l">
              <a:buFont typeface="Arial" panose="020B0604020202020204" pitchFamily="34" charset="0"/>
              <a:buChar char="•"/>
            </a:pPr>
            <a:r>
              <a:rPr lang="en-US" sz="5100" b="1" dirty="0">
                <a:latin typeface="Times New Roman" panose="02020603050405020304" pitchFamily="18" charset="0"/>
                <a:cs typeface="Times New Roman" panose="02020603050405020304" pitchFamily="18" charset="0"/>
              </a:rPr>
              <a:t>Ceremonial Opening</a:t>
            </a:r>
          </a:p>
          <a:p>
            <a:pPr marL="914400" lvl="1" indent="-457200" algn="l">
              <a:buFont typeface="Arial" panose="020B0604020202020204" pitchFamily="34" charset="0"/>
              <a:buChar char="•"/>
            </a:pPr>
            <a:r>
              <a:rPr lang="en-US" sz="5100" dirty="0">
                <a:latin typeface="Times New Roman" panose="02020603050405020304" pitchFamily="18" charset="0"/>
                <a:cs typeface="Times New Roman" panose="02020603050405020304" pitchFamily="18" charset="0"/>
              </a:rPr>
              <a:t>First Poppies to the Governor General and Lieutenant Governors</a:t>
            </a:r>
          </a:p>
          <a:p>
            <a:pPr marL="914400" lvl="1" indent="-457200" algn="l">
              <a:buFont typeface="Arial" panose="020B0604020202020204" pitchFamily="34" charset="0"/>
              <a:buChar char="•"/>
            </a:pPr>
            <a:r>
              <a:rPr lang="en-US" sz="5100" dirty="0">
                <a:latin typeface="Times New Roman" panose="02020603050405020304" pitchFamily="18" charset="0"/>
                <a:cs typeface="Times New Roman" panose="02020603050405020304" pitchFamily="18" charset="0"/>
              </a:rPr>
              <a:t>DOES NOT start the Campaign</a:t>
            </a:r>
          </a:p>
          <a:p>
            <a:pPr marL="457200" indent="-457200" algn="l">
              <a:buFont typeface="Arial" panose="020B0604020202020204" pitchFamily="34" charset="0"/>
              <a:buChar char="•"/>
            </a:pPr>
            <a:r>
              <a:rPr lang="en-US" sz="5100" b="1" dirty="0">
                <a:latin typeface="Times New Roman" panose="02020603050405020304" pitchFamily="18" charset="0"/>
                <a:cs typeface="Times New Roman" panose="02020603050405020304" pitchFamily="18" charset="0"/>
              </a:rPr>
              <a:t>Official Opening</a:t>
            </a:r>
          </a:p>
          <a:p>
            <a:pPr marL="914400" lvl="1" indent="-457200" algn="l">
              <a:buFont typeface="Arial" panose="020B0604020202020204" pitchFamily="34" charset="0"/>
              <a:buChar char="•"/>
            </a:pPr>
            <a:r>
              <a:rPr lang="en-US" sz="5100" dirty="0">
                <a:latin typeface="Times New Roman" panose="02020603050405020304" pitchFamily="18" charset="0"/>
                <a:cs typeface="Times New Roman" panose="02020603050405020304" pitchFamily="18" charset="0"/>
              </a:rPr>
              <a:t>No earlier than the last Friday in October</a:t>
            </a:r>
          </a:p>
          <a:p>
            <a:pPr marL="914400" lvl="1" indent="-457200" algn="l">
              <a:buFont typeface="Arial" panose="020B0604020202020204" pitchFamily="34" charset="0"/>
              <a:buChar char="•"/>
            </a:pPr>
            <a:r>
              <a:rPr lang="en-US" sz="5100" dirty="0">
                <a:latin typeface="Times New Roman" panose="02020603050405020304" pitchFamily="18" charset="0"/>
                <a:cs typeface="Times New Roman" panose="02020603050405020304" pitchFamily="18" charset="0"/>
              </a:rPr>
              <a:t>October 25, 2024</a:t>
            </a:r>
          </a:p>
          <a:p>
            <a:pPr marL="457200" indent="-457200" algn="l">
              <a:buFont typeface="Arial" panose="020B0604020202020204" pitchFamily="34" charset="0"/>
              <a:buChar char="•"/>
            </a:pPr>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2157436" y="830759"/>
            <a:ext cx="8608111" cy="769441"/>
          </a:xfrm>
          <a:prstGeom prst="rect">
            <a:avLst/>
          </a:prstGeom>
          <a:noFill/>
        </p:spPr>
        <p:txBody>
          <a:bodyPr wrap="square" rtlCol="0">
            <a:spAutoFit/>
          </a:bodyPr>
          <a:lstStyle/>
          <a:p>
            <a:pPr algn="ctr"/>
            <a:r>
              <a:rPr lang="en-CA" sz="4400" dirty="0">
                <a:latin typeface="Times New Roman" panose="02020603050405020304" pitchFamily="18" charset="0"/>
                <a:cs typeface="Times New Roman" panose="02020603050405020304" pitchFamily="18" charset="0"/>
              </a:rPr>
              <a:t>RESPONSIBILITIES BRANCHES</a:t>
            </a:r>
          </a:p>
        </p:txBody>
      </p:sp>
    </p:spTree>
    <p:extLst>
      <p:ext uri="{BB962C8B-B14F-4D97-AF65-F5344CB8AC3E}">
        <p14:creationId xmlns:p14="http://schemas.microsoft.com/office/powerpoint/2010/main" val="9460412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715144"/>
            <a:ext cx="10262637" cy="5142853"/>
          </a:xfrm>
        </p:spPr>
        <p:txBody>
          <a:bodyPr>
            <a:noAutofit/>
          </a:bodyPr>
          <a:lstStyle/>
          <a:p>
            <a:pPr algn="l"/>
            <a:r>
              <a:rPr lang="en-CA" sz="3200" dirty="0">
                <a:latin typeface="Times New Roman" panose="02020603050405020304" pitchFamily="18" charset="0"/>
                <a:cs typeface="Times New Roman" panose="02020603050405020304" pitchFamily="18" charset="0"/>
              </a:rPr>
              <a:t>Service verification is required</a:t>
            </a:r>
          </a:p>
          <a:p>
            <a:pPr algn="l"/>
            <a:r>
              <a:rPr lang="en-CA" sz="3200" dirty="0">
                <a:latin typeface="Times New Roman" panose="02020603050405020304" pitchFamily="18" charset="0"/>
                <a:cs typeface="Times New Roman" panose="02020603050405020304" pitchFamily="18" charset="0"/>
              </a:rPr>
              <a:t>Take the time to ask questions: </a:t>
            </a:r>
          </a:p>
          <a:p>
            <a:pPr algn="l"/>
            <a:r>
              <a:rPr lang="en-CA" sz="3200" dirty="0">
                <a:latin typeface="Times New Roman" panose="02020603050405020304" pitchFamily="18" charset="0"/>
                <a:cs typeface="Times New Roman" panose="02020603050405020304" pitchFamily="18" charset="0"/>
              </a:rPr>
              <a:t>What is your Service Number?</a:t>
            </a:r>
          </a:p>
          <a:p>
            <a:pPr algn="l"/>
            <a:r>
              <a:rPr lang="en-CA" sz="3200" dirty="0">
                <a:latin typeface="Times New Roman" panose="02020603050405020304" pitchFamily="18" charset="0"/>
                <a:cs typeface="Times New Roman" panose="02020603050405020304" pitchFamily="18" charset="0"/>
              </a:rPr>
              <a:t>Speak to them in a way that does not come across as interrogating them.</a:t>
            </a:r>
          </a:p>
          <a:p>
            <a:pPr algn="l"/>
            <a:r>
              <a:rPr lang="en-CA" sz="3200" dirty="0">
                <a:latin typeface="Times New Roman" panose="02020603050405020304" pitchFamily="18" charset="0"/>
                <a:cs typeface="Times New Roman" panose="02020603050405020304" pitchFamily="18" charset="0"/>
              </a:rPr>
              <a:t>Have them sign a Veterans Assistance Form and Legion Claim Form so they can get further help.  </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FD116F-39B8-4EC6-84A1-BB5E57B54EA5}"/>
              </a:ext>
            </a:extLst>
          </p:cNvPr>
          <p:cNvSpPr txBox="1"/>
          <p:nvPr/>
        </p:nvSpPr>
        <p:spPr>
          <a:xfrm>
            <a:off x="1930399" y="923051"/>
            <a:ext cx="8997245" cy="738664"/>
          </a:xfrm>
          <a:prstGeom prst="rect">
            <a:avLst/>
          </a:prstGeom>
          <a:noFill/>
        </p:spPr>
        <p:txBody>
          <a:bodyPr wrap="square" rtlCol="0">
            <a:spAutoFit/>
          </a:bodyPr>
          <a:lstStyle/>
          <a:p>
            <a:r>
              <a:rPr lang="en-CA" sz="4200" b="1" dirty="0">
                <a:latin typeface="Times New Roman" panose="02020603050405020304" pitchFamily="18" charset="0"/>
                <a:cs typeface="Times New Roman" panose="02020603050405020304" pitchFamily="18" charset="0"/>
              </a:rPr>
              <a:t>GENERAL Cont’d</a:t>
            </a:r>
          </a:p>
        </p:txBody>
      </p:sp>
    </p:spTree>
    <p:extLst>
      <p:ext uri="{BB962C8B-B14F-4D97-AF65-F5344CB8AC3E}">
        <p14:creationId xmlns:p14="http://schemas.microsoft.com/office/powerpoint/2010/main" val="33956012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FA74-B876-4BAD-B006-A9858CE58B49}"/>
              </a:ext>
            </a:extLst>
          </p:cNvPr>
          <p:cNvSpPr>
            <a:spLocks noGrp="1"/>
          </p:cNvSpPr>
          <p:nvPr>
            <p:ph type="title"/>
          </p:nvPr>
        </p:nvSpPr>
        <p:spPr>
          <a:xfrm>
            <a:off x="838200" y="-146303"/>
            <a:ext cx="10515600" cy="1836992"/>
          </a:xfrm>
        </p:spPr>
        <p:txBody>
          <a:bodyPr>
            <a:normAutofit/>
          </a:bodyPr>
          <a:lstStyle/>
          <a:p>
            <a:pPr algn="ctr"/>
            <a:r>
              <a:rPr lang="en-CA" sz="4000" u="sng" dirty="0">
                <a:latin typeface="Times New Roman" panose="02020603050405020304" pitchFamily="18" charset="0"/>
                <a:cs typeface="Times New Roman" panose="02020603050405020304" pitchFamily="18" charset="0"/>
              </a:rPr>
              <a:t>ATTENTION</a:t>
            </a:r>
          </a:p>
        </p:txBody>
      </p:sp>
      <p:sp>
        <p:nvSpPr>
          <p:cNvPr id="3" name="Content Placeholder 2">
            <a:extLst>
              <a:ext uri="{FF2B5EF4-FFF2-40B4-BE49-F238E27FC236}">
                <a16:creationId xmlns:a16="http://schemas.microsoft.com/office/drawing/2014/main" id="{F52188C2-9561-4A8C-B0AB-53267745AB16}"/>
              </a:ext>
            </a:extLst>
          </p:cNvPr>
          <p:cNvSpPr>
            <a:spLocks noGrp="1"/>
          </p:cNvSpPr>
          <p:nvPr>
            <p:ph idx="1"/>
          </p:nvPr>
        </p:nvSpPr>
        <p:spPr/>
        <p:txBody>
          <a:bodyPr>
            <a:normAutofit/>
          </a:bodyPr>
          <a:lstStyle/>
          <a:p>
            <a:r>
              <a:rPr lang="en-CA" sz="3200" dirty="0">
                <a:latin typeface="Times New Roman" panose="02020603050405020304" pitchFamily="18" charset="0"/>
                <a:cs typeface="Times New Roman" panose="02020603050405020304" pitchFamily="18" charset="0"/>
              </a:rPr>
              <a:t>MAKE SURE TO USE UP TO DATE FORMS, THESE FORMS ARE AVAILABLE AT </a:t>
            </a:r>
            <a:r>
              <a:rPr lang="en-CA" sz="3200" dirty="0">
                <a:latin typeface="Times New Roman" panose="02020603050405020304" pitchFamily="18" charset="0"/>
                <a:cs typeface="Times New Roman" panose="02020603050405020304" pitchFamily="18" charset="0"/>
                <a:hlinkClick r:id="rId3"/>
              </a:rPr>
              <a:t>www.on.legion.ca</a:t>
            </a:r>
            <a:r>
              <a:rPr lang="en-CA" sz="3200" dirty="0">
                <a:latin typeface="Times New Roman" panose="02020603050405020304" pitchFamily="18" charset="0"/>
                <a:cs typeface="Times New Roman" panose="02020603050405020304" pitchFamily="18" charset="0"/>
              </a:rPr>
              <a:t> under Forms and Manuals – Poppy Kit</a:t>
            </a:r>
          </a:p>
          <a:p>
            <a:r>
              <a:rPr lang="en-CA" sz="3200" dirty="0">
                <a:latin typeface="Times New Roman" panose="02020603050405020304" pitchFamily="18" charset="0"/>
                <a:cs typeface="Times New Roman" panose="02020603050405020304" pitchFamily="18" charset="0"/>
              </a:rPr>
              <a:t>Any Forms that are outdated will be returned to the Branch and you will be asked to resubmit your work on the new Forms ( July 2024)</a:t>
            </a:r>
          </a:p>
          <a:p>
            <a:r>
              <a:rPr lang="en-CA" sz="3200" dirty="0">
                <a:latin typeface="Times New Roman" panose="02020603050405020304" pitchFamily="18" charset="0"/>
                <a:cs typeface="Times New Roman" panose="02020603050405020304" pitchFamily="18" charset="0"/>
              </a:rPr>
              <a:t>Clean out your files and throw out the old Forms!</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2" y="0"/>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519CEC4C-2FA6-4D4F-A0DE-C9302A129D87}"/>
              </a:ext>
            </a:extLst>
          </p:cNvPr>
          <p:cNvCxnSpPr>
            <a:cxnSpLocks/>
          </p:cNvCxnSpPr>
          <p:nvPr/>
        </p:nvCxnSpPr>
        <p:spPr>
          <a:xfrm flipH="1">
            <a:off x="1426464" y="978408"/>
            <a:ext cx="9668120" cy="18288"/>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399055F2-6D4B-4598-AC1C-16000A84C3F8}"/>
              </a:ext>
            </a:extLst>
          </p:cNvPr>
          <p:cNvCxnSpPr>
            <a:cxnSpLocks/>
          </p:cNvCxnSpPr>
          <p:nvPr/>
        </p:nvCxnSpPr>
        <p:spPr>
          <a:xfrm flipV="1">
            <a:off x="1648428" y="48795"/>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292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6155-C7C9-4839-B86D-180CA95898CE}"/>
              </a:ext>
            </a:extLst>
          </p:cNvPr>
          <p:cNvSpPr>
            <a:spLocks noGrp="1"/>
          </p:cNvSpPr>
          <p:nvPr>
            <p:ph type="title"/>
          </p:nvPr>
        </p:nvSpPr>
        <p:spPr>
          <a:xfrm>
            <a:off x="838200" y="1"/>
            <a:ext cx="10515600" cy="1690688"/>
          </a:xfrm>
        </p:spPr>
        <p:txBody>
          <a:bodyPr>
            <a:normAutofit/>
          </a:bodyPr>
          <a:lstStyle/>
          <a:p>
            <a:pPr algn="ctr"/>
            <a:r>
              <a:rPr lang="en-CA" sz="4000" u="sng" dirty="0">
                <a:latin typeface="Times New Roman" panose="02020603050405020304" pitchFamily="18" charset="0"/>
                <a:cs typeface="Times New Roman" panose="02020603050405020304" pitchFamily="18" charset="0"/>
              </a:rPr>
              <a:t>GENERAL</a:t>
            </a:r>
          </a:p>
        </p:txBody>
      </p:sp>
      <p:sp>
        <p:nvSpPr>
          <p:cNvPr id="3" name="Content Placeholder 2">
            <a:extLst>
              <a:ext uri="{FF2B5EF4-FFF2-40B4-BE49-F238E27FC236}">
                <a16:creationId xmlns:a16="http://schemas.microsoft.com/office/drawing/2014/main" id="{8B147589-B94A-4CE3-8CB1-D13397D2DE96}"/>
              </a:ext>
            </a:extLst>
          </p:cNvPr>
          <p:cNvSpPr>
            <a:spLocks noGrp="1"/>
          </p:cNvSpPr>
          <p:nvPr>
            <p:ph idx="1"/>
          </p:nvPr>
        </p:nvSpPr>
        <p:spPr/>
        <p:txBody>
          <a:bodyPr>
            <a:normAutofit/>
          </a:bodyPr>
          <a:lstStyle/>
          <a:p>
            <a:r>
              <a:rPr lang="en-CA" sz="3200" dirty="0">
                <a:latin typeface="Times New Roman" panose="02020603050405020304" pitchFamily="18" charset="0"/>
                <a:cs typeface="Times New Roman" panose="02020603050405020304" pitchFamily="18" charset="0"/>
              </a:rPr>
              <a:t>Before you spend any Poppy money, read the Poppy Manual section of Do’s and Don’ts and make sure you can spend this money.</a:t>
            </a:r>
          </a:p>
          <a:p>
            <a:r>
              <a:rPr lang="en-CA" sz="3200" dirty="0">
                <a:latin typeface="Times New Roman" panose="02020603050405020304" pitchFamily="18" charset="0"/>
                <a:cs typeface="Times New Roman" panose="02020603050405020304" pitchFamily="18" charset="0"/>
              </a:rPr>
              <a:t>All expenses and donations must be approved by the Executive or General Membership.</a:t>
            </a:r>
          </a:p>
          <a:p>
            <a:r>
              <a:rPr lang="en-CA" sz="3200" dirty="0">
                <a:latin typeface="Times New Roman" panose="02020603050405020304" pitchFamily="18" charset="0"/>
                <a:cs typeface="Times New Roman" panose="02020603050405020304" pitchFamily="18" charset="0"/>
              </a:rPr>
              <a:t>Don’t spend money </a:t>
            </a:r>
            <a:r>
              <a:rPr lang="en-CA" sz="3200" b="1" u="sng" dirty="0">
                <a:latin typeface="Times New Roman" panose="02020603050405020304" pitchFamily="18" charset="0"/>
                <a:cs typeface="Times New Roman" panose="02020603050405020304" pitchFamily="18" charset="0"/>
              </a:rPr>
              <a:t>before you receive approval </a:t>
            </a:r>
            <a:r>
              <a:rPr lang="en-CA" sz="3200" dirty="0">
                <a:latin typeface="Times New Roman" panose="02020603050405020304" pitchFamily="18" charset="0"/>
                <a:cs typeface="Times New Roman" panose="02020603050405020304" pitchFamily="18" charset="0"/>
              </a:rPr>
              <a:t>from Ontario Command because all unapproved spending will mean the money will have to be paid back to the Poppy Trust Fund from your General Fund account.</a:t>
            </a:r>
          </a:p>
          <a:p>
            <a:endParaRPr lang="en-CA" dirty="0"/>
          </a:p>
        </p:txBody>
      </p:sp>
      <p:cxnSp>
        <p:nvCxnSpPr>
          <p:cNvPr id="4" name="Straight Connector 3">
            <a:extLst>
              <a:ext uri="{FF2B5EF4-FFF2-40B4-BE49-F238E27FC236}">
                <a16:creationId xmlns:a16="http://schemas.microsoft.com/office/drawing/2014/main" id="{399055F2-6D4B-4598-AC1C-16000A84C3F8}"/>
              </a:ext>
            </a:extLst>
          </p:cNvPr>
          <p:cNvCxnSpPr>
            <a:cxnSpLocks/>
          </p:cNvCxnSpPr>
          <p:nvPr/>
        </p:nvCxnSpPr>
        <p:spPr>
          <a:xfrm flipV="1">
            <a:off x="1649625" y="-62504"/>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2" y="0"/>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19CEC4C-2FA6-4D4F-A0DE-C9302A129D87}"/>
              </a:ext>
            </a:extLst>
          </p:cNvPr>
          <p:cNvCxnSpPr>
            <a:cxnSpLocks/>
          </p:cNvCxnSpPr>
          <p:nvPr/>
        </p:nvCxnSpPr>
        <p:spPr>
          <a:xfrm flipH="1">
            <a:off x="1453896" y="1046194"/>
            <a:ext cx="9668120" cy="18288"/>
          </a:xfrm>
          <a:prstGeom prst="line">
            <a:avLst/>
          </a:prstGeom>
          <a:ln w="571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44848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8A57-F359-44F6-A36E-8F070205A228}"/>
              </a:ext>
            </a:extLst>
          </p:cNvPr>
          <p:cNvSpPr>
            <a:spLocks noGrp="1"/>
          </p:cNvSpPr>
          <p:nvPr>
            <p:ph type="title"/>
          </p:nvPr>
        </p:nvSpPr>
        <p:spPr>
          <a:xfrm>
            <a:off x="838200" y="-118871"/>
            <a:ext cx="10515600" cy="1809560"/>
          </a:xfrm>
        </p:spPr>
        <p:txBody>
          <a:bodyPr>
            <a:normAutofit/>
          </a:bodyPr>
          <a:lstStyle/>
          <a:p>
            <a:pPr algn="ctr"/>
            <a:r>
              <a:rPr lang="en-CA" sz="4000" u="sng" dirty="0">
                <a:latin typeface="Times New Roman" panose="02020603050405020304" pitchFamily="18" charset="0"/>
                <a:cs typeface="Times New Roman" panose="02020603050405020304" pitchFamily="18" charset="0"/>
              </a:rPr>
              <a:t>GENERAL</a:t>
            </a:r>
          </a:p>
        </p:txBody>
      </p:sp>
      <p:sp>
        <p:nvSpPr>
          <p:cNvPr id="3" name="Content Placeholder 2">
            <a:extLst>
              <a:ext uri="{FF2B5EF4-FFF2-40B4-BE49-F238E27FC236}">
                <a16:creationId xmlns:a16="http://schemas.microsoft.com/office/drawing/2014/main" id="{CB940854-7163-48A2-81DA-AA633A5F0C5C}"/>
              </a:ext>
            </a:extLst>
          </p:cNvPr>
          <p:cNvSpPr>
            <a:spLocks noGrp="1"/>
          </p:cNvSpPr>
          <p:nvPr>
            <p:ph idx="1"/>
          </p:nvPr>
        </p:nvSpPr>
        <p:spPr/>
        <p:txBody>
          <a:bodyPr>
            <a:normAutofit/>
          </a:bodyPr>
          <a:lstStyle/>
          <a:p>
            <a:r>
              <a:rPr lang="en-CA" sz="3200" dirty="0">
                <a:latin typeface="Times New Roman" panose="02020603050405020304" pitchFamily="18" charset="0"/>
                <a:cs typeface="Times New Roman" panose="02020603050405020304" pitchFamily="18" charset="0"/>
              </a:rPr>
              <a:t>Not sure if you’ve done things correctly or have any questions?</a:t>
            </a:r>
          </a:p>
          <a:p>
            <a:r>
              <a:rPr lang="en-CA" sz="3200" dirty="0">
                <a:latin typeface="Times New Roman" panose="02020603050405020304" pitchFamily="18" charset="0"/>
                <a:cs typeface="Times New Roman" panose="02020603050405020304" pitchFamily="18" charset="0"/>
              </a:rPr>
              <a:t>Contact your Zone Poppy Chair with any and all of your concerns. Zone is here to help you. If Zone doesn’t know the answer, then Zone will contact the  District Poppy for advice. Follow the Chain of Command!</a:t>
            </a:r>
          </a:p>
        </p:txBody>
      </p:sp>
      <p:cxnSp>
        <p:nvCxnSpPr>
          <p:cNvPr id="4" name="Straight Connector 3">
            <a:extLst>
              <a:ext uri="{FF2B5EF4-FFF2-40B4-BE49-F238E27FC236}">
                <a16:creationId xmlns:a16="http://schemas.microsoft.com/office/drawing/2014/main" id="{519CEC4C-2FA6-4D4F-A0DE-C9302A129D87}"/>
              </a:ext>
            </a:extLst>
          </p:cNvPr>
          <p:cNvCxnSpPr>
            <a:cxnSpLocks/>
          </p:cNvCxnSpPr>
          <p:nvPr/>
        </p:nvCxnSpPr>
        <p:spPr>
          <a:xfrm flipH="1">
            <a:off x="1426464" y="978408"/>
            <a:ext cx="9668120" cy="18288"/>
          </a:xfrm>
          <a:prstGeom prst="line">
            <a:avLst/>
          </a:prstGeom>
          <a:ln w="57150"/>
        </p:spPr>
        <p:style>
          <a:lnRef idx="1">
            <a:schemeClr val="accent5"/>
          </a:lnRef>
          <a:fillRef idx="0">
            <a:schemeClr val="accent5"/>
          </a:fillRef>
          <a:effectRef idx="0">
            <a:schemeClr val="accent5"/>
          </a:effectRef>
          <a:fontRef idx="minor">
            <a:schemeClr val="tx1"/>
          </a:fontRef>
        </p:style>
      </p:cxnSp>
      <p:pic>
        <p:nvPicPr>
          <p:cNvPr id="5" name="Picture 4"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2" y="0"/>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399055F2-6D4B-4598-AC1C-16000A84C3F8}"/>
              </a:ext>
            </a:extLst>
          </p:cNvPr>
          <p:cNvCxnSpPr>
            <a:cxnSpLocks/>
          </p:cNvCxnSpPr>
          <p:nvPr/>
        </p:nvCxnSpPr>
        <p:spPr>
          <a:xfrm flipV="1">
            <a:off x="1649625" y="-62504"/>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8068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pPr lvl="1" algn="l"/>
            <a:r>
              <a:rPr lang="en-CA" sz="3200" dirty="0">
                <a:latin typeface="Times New Roman" panose="02020603050405020304" pitchFamily="18" charset="0"/>
                <a:cs typeface="Times New Roman" panose="02020603050405020304" pitchFamily="18" charset="0"/>
              </a:rPr>
              <a:t>Don’t like something about Poppy uses?</a:t>
            </a: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Tx/>
              <a:buChar char="-"/>
            </a:pPr>
            <a:r>
              <a:rPr lang="en-CA" sz="3200" dirty="0">
                <a:latin typeface="Times New Roman" panose="02020603050405020304" pitchFamily="18" charset="0"/>
                <a:cs typeface="Times New Roman" panose="02020603050405020304" pitchFamily="18" charset="0"/>
              </a:rPr>
              <a:t>Submit a Resolution to get it changed</a:t>
            </a:r>
          </a:p>
          <a:p>
            <a:pPr lvl="1" algn="l"/>
            <a:endParaRPr lang="en-CA" sz="32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The Ontario Command Website at </a:t>
            </a:r>
          </a:p>
          <a:p>
            <a:pPr lvl="1" algn="l"/>
            <a:r>
              <a:rPr lang="en-CA" sz="3200" dirty="0">
                <a:latin typeface="Times New Roman" panose="02020603050405020304" pitchFamily="18" charset="0"/>
                <a:cs typeface="Times New Roman" panose="02020603050405020304" pitchFamily="18" charset="0"/>
              </a:rPr>
              <a:t>	</a:t>
            </a:r>
            <a:r>
              <a:rPr lang="en-CA" sz="3200" dirty="0">
                <a:latin typeface="Times New Roman" panose="02020603050405020304" pitchFamily="18" charset="0"/>
                <a:cs typeface="Times New Roman" panose="02020603050405020304" pitchFamily="18" charset="0"/>
                <a:hlinkClick r:id="rId3"/>
              </a:rPr>
              <a:t>http://www.on.legion.ca/docs/default-source/PDF/forms/resolutionformforsubmissionoprovincialcommand_000.pdf?sfvrsn=8</a:t>
            </a:r>
            <a:r>
              <a:rPr lang="en-CA" sz="3200" dirty="0">
                <a:latin typeface="Times New Roman" panose="02020603050405020304" pitchFamily="18" charset="0"/>
                <a:cs typeface="Times New Roman" panose="02020603050405020304" pitchFamily="18" charset="0"/>
              </a:rPr>
              <a:t> </a:t>
            </a:r>
          </a:p>
          <a:p>
            <a:pPr lvl="1" algn="l"/>
            <a:endParaRPr lang="en-CA" sz="3200" dirty="0">
              <a:latin typeface="Times New Roman" panose="02020603050405020304" pitchFamily="18" charset="0"/>
              <a:cs typeface="Times New Roman" panose="02020603050405020304" pitchFamily="18" charset="0"/>
            </a:endParaRPr>
          </a:p>
          <a:p>
            <a:pPr algn="l"/>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41926"/>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RESOLUTION</a:t>
            </a:r>
          </a:p>
        </p:txBody>
      </p:sp>
    </p:spTree>
    <p:extLst>
      <p:ext uri="{BB962C8B-B14F-4D97-AF65-F5344CB8AC3E}">
        <p14:creationId xmlns:p14="http://schemas.microsoft.com/office/powerpoint/2010/main" val="34996780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fontScale="92500" lnSpcReduction="20000"/>
          </a:bodyPr>
          <a:lstStyle/>
          <a:p>
            <a:pPr marL="914400" lvl="1" indent="-457200" algn="l">
              <a:buFont typeface="Arial" panose="020B0604020202020204" pitchFamily="34" charset="0"/>
              <a:buChar char="•"/>
            </a:pPr>
            <a:endParaRPr lang="en-CA" sz="36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endParaRPr lang="en-CA" sz="36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CA" sz="3600" dirty="0">
                <a:latin typeface="Times New Roman" panose="02020603050405020304" pitchFamily="18" charset="0"/>
                <a:cs typeface="Times New Roman" panose="02020603050405020304" pitchFamily="18" charset="0"/>
              </a:rPr>
              <a:t>The Dominion General By-Laws </a:t>
            </a:r>
          </a:p>
          <a:p>
            <a:pPr marL="914400" lvl="1" indent="-457200" algn="l">
              <a:buFont typeface="Arial" panose="020B0604020202020204" pitchFamily="34" charset="0"/>
              <a:buChar char="•"/>
            </a:pPr>
            <a:r>
              <a:rPr lang="en-CA" sz="3600" dirty="0">
                <a:latin typeface="Times New Roman" panose="02020603050405020304" pitchFamily="18" charset="0"/>
                <a:cs typeface="Times New Roman" panose="02020603050405020304" pitchFamily="18" charset="0"/>
              </a:rPr>
              <a:t>The Provincial By-Laws</a:t>
            </a:r>
          </a:p>
          <a:p>
            <a:pPr marL="914400" lvl="1" indent="-457200" algn="l">
              <a:buFont typeface="Arial" panose="020B0604020202020204" pitchFamily="34" charset="0"/>
              <a:buChar char="•"/>
            </a:pPr>
            <a:r>
              <a:rPr lang="en-CA" sz="3600" dirty="0">
                <a:latin typeface="Times New Roman" panose="02020603050405020304" pitchFamily="18" charset="0"/>
                <a:cs typeface="Times New Roman" panose="02020603050405020304" pitchFamily="18" charset="0"/>
              </a:rPr>
              <a:t>The Poppy Manual			</a:t>
            </a:r>
          </a:p>
          <a:p>
            <a:pPr marL="914400" lvl="1" indent="-457200" algn="l">
              <a:buFont typeface="Arial" panose="020B0604020202020204" pitchFamily="34" charset="0"/>
              <a:buChar char="•"/>
            </a:pPr>
            <a:r>
              <a:rPr lang="en-CA" sz="3600" dirty="0">
                <a:latin typeface="Times New Roman" panose="02020603050405020304" pitchFamily="18" charset="0"/>
                <a:cs typeface="Times New Roman" panose="02020603050405020304" pitchFamily="18" charset="0"/>
              </a:rPr>
              <a:t>The Officer’s Manual		</a:t>
            </a:r>
          </a:p>
          <a:p>
            <a:pPr marL="914400" lvl="1" indent="-457200" algn="l">
              <a:buFont typeface="Arial" panose="020B0604020202020204" pitchFamily="34" charset="0"/>
              <a:buChar char="•"/>
            </a:pPr>
            <a:endParaRPr lang="en-CA" sz="3600" dirty="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CA" sz="3600" dirty="0">
                <a:latin typeface="Times New Roman" panose="02020603050405020304" pitchFamily="18" charset="0"/>
                <a:cs typeface="Times New Roman" panose="02020603050405020304" pitchFamily="18" charset="0"/>
              </a:rPr>
              <a:t>Make sure you are using the most </a:t>
            </a:r>
            <a:r>
              <a:rPr lang="en-CA" sz="3600" b="1" u="sng" dirty="0">
                <a:latin typeface="Times New Roman" panose="02020603050405020304" pitchFamily="18" charset="0"/>
                <a:cs typeface="Times New Roman" panose="02020603050405020304" pitchFamily="18" charset="0"/>
              </a:rPr>
              <a:t>current </a:t>
            </a:r>
            <a:r>
              <a:rPr lang="en-CA" sz="3600" dirty="0">
                <a:latin typeface="Times New Roman" panose="02020603050405020304" pitchFamily="18" charset="0"/>
                <a:cs typeface="Times New Roman" panose="02020603050405020304" pitchFamily="18" charset="0"/>
              </a:rPr>
              <a:t>Manuals. They can be found on the Provincial - </a:t>
            </a:r>
            <a:r>
              <a:rPr lang="en-CA" sz="3600" dirty="0">
                <a:latin typeface="Times New Roman" panose="02020603050405020304" pitchFamily="18" charset="0"/>
                <a:cs typeface="Times New Roman" panose="02020603050405020304" pitchFamily="18" charset="0"/>
                <a:hlinkClick r:id="rId3"/>
              </a:rPr>
              <a:t>www.on.legion.ca</a:t>
            </a:r>
            <a:r>
              <a:rPr lang="en-CA" sz="3600" dirty="0">
                <a:latin typeface="Times New Roman" panose="02020603050405020304" pitchFamily="18" charset="0"/>
                <a:cs typeface="Times New Roman" panose="02020603050405020304" pitchFamily="18" charset="0"/>
              </a:rPr>
              <a:t> and Dominion – </a:t>
            </a:r>
            <a:r>
              <a:rPr lang="en-CA" sz="3600" dirty="0">
                <a:latin typeface="Times New Roman" panose="02020603050405020304" pitchFamily="18" charset="0"/>
                <a:cs typeface="Times New Roman" panose="02020603050405020304" pitchFamily="18" charset="0"/>
                <a:hlinkClick r:id="rId4"/>
              </a:rPr>
              <a:t>www.legion.ca</a:t>
            </a:r>
            <a:r>
              <a:rPr lang="en-CA" sz="3600" dirty="0">
                <a:latin typeface="Times New Roman" panose="02020603050405020304" pitchFamily="18" charset="0"/>
                <a:cs typeface="Times New Roman" panose="02020603050405020304" pitchFamily="18" charset="0"/>
              </a:rPr>
              <a:t>  Websites.</a:t>
            </a:r>
            <a:endParaRPr lang="en-CA" sz="3200"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880023"/>
            <a:ext cx="10203897" cy="646331"/>
          </a:xfrm>
          <a:prstGeom prst="rect">
            <a:avLst/>
          </a:prstGeom>
          <a:noFill/>
        </p:spPr>
        <p:txBody>
          <a:bodyPr wrap="square" rtlCol="0">
            <a:spAutoFit/>
          </a:bodyPr>
          <a:lstStyle/>
          <a:p>
            <a:r>
              <a:rPr lang="en-CA" sz="3600" b="1" dirty="0">
                <a:latin typeface="Times New Roman" panose="02020603050405020304" pitchFamily="18" charset="0"/>
                <a:cs typeface="Times New Roman" panose="02020603050405020304" pitchFamily="18" charset="0"/>
              </a:rPr>
              <a:t>RESOURCES</a:t>
            </a:r>
          </a:p>
        </p:txBody>
      </p:sp>
    </p:spTree>
    <p:extLst>
      <p:ext uri="{BB962C8B-B14F-4D97-AF65-F5344CB8AC3E}">
        <p14:creationId xmlns:p14="http://schemas.microsoft.com/office/powerpoint/2010/main" val="41337946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262637" cy="4539604"/>
          </a:xfrm>
        </p:spPr>
        <p:txBody>
          <a:bodyPr>
            <a:normAutofit/>
          </a:bodyPr>
          <a:lstStyle/>
          <a:p>
            <a:endParaRPr lang="en-CA" sz="3200" dirty="0">
              <a:latin typeface="Times New Roman" panose="02020603050405020304" pitchFamily="18" charset="0"/>
              <a:cs typeface="Times New Roman" panose="02020603050405020304" pitchFamily="18" charset="0"/>
            </a:endParaRPr>
          </a:p>
          <a:p>
            <a:endParaRPr lang="en-CA" sz="3200" dirty="0">
              <a:latin typeface="Times New Roman" panose="02020603050405020304" pitchFamily="18" charset="0"/>
              <a:cs typeface="Times New Roman" panose="02020603050405020304" pitchFamily="18" charset="0"/>
            </a:endParaRPr>
          </a:p>
          <a:p>
            <a:endParaRPr lang="en-CA" sz="3200" dirty="0">
              <a:latin typeface="Times New Roman" panose="02020603050405020304" pitchFamily="18" charset="0"/>
              <a:cs typeface="Times New Roman" panose="02020603050405020304" pitchFamily="18" charset="0"/>
            </a:endParaRPr>
          </a:p>
          <a:p>
            <a:r>
              <a:rPr lang="en-CA" sz="8000" b="1" dirty="0">
                <a:latin typeface="Times New Roman" panose="02020603050405020304" pitchFamily="18" charset="0"/>
                <a:cs typeface="Times New Roman" panose="02020603050405020304" pitchFamily="18" charset="0"/>
              </a:rPr>
              <a:t>QUESTIONS</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6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235076"/>
          </a:xfrm>
        </p:spPr>
        <p:txBody>
          <a:bodyPr>
            <a:normAutofit lnSpcReduction="10000"/>
          </a:bodyPr>
          <a:lstStyle/>
          <a:p>
            <a:pPr algn="l"/>
            <a:r>
              <a:rPr lang="en-CA" sz="3200" b="1" dirty="0">
                <a:latin typeface="Times New Roman" panose="02020603050405020304" pitchFamily="18" charset="0"/>
                <a:cs typeface="Times New Roman" panose="02020603050405020304" pitchFamily="18" charset="0"/>
              </a:rPr>
              <a:t>Branch Poppy &amp; Remembrance Chairperson</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Forms a Poppy Committee (the Branch Service Officer should be part of this Committee S. 604.)</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Obtains local authority to canvass, if required</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Ensures supplies are only purchased through Ontario Command</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Ensures Poppy Trust Funds are used, recorded, audited and reported in accordance with General By-Laws, Provincial By-Laws and the Poppy Manual</a:t>
            </a: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634502" y="909782"/>
            <a:ext cx="10094653" cy="769441"/>
          </a:xfrm>
          <a:prstGeom prst="rect">
            <a:avLst/>
          </a:prstGeom>
          <a:noFill/>
        </p:spPr>
        <p:txBody>
          <a:bodyPr wrap="square" rtlCol="0">
            <a:spAutoFit/>
          </a:bodyPr>
          <a:lstStyle/>
          <a:p>
            <a:pPr algn="ctr"/>
            <a:r>
              <a:rPr lang="en-CA" sz="4400" dirty="0">
                <a:latin typeface="Times New Roman" panose="02020603050405020304" pitchFamily="18" charset="0"/>
                <a:cs typeface="Times New Roman" panose="02020603050405020304" pitchFamily="18" charset="0"/>
              </a:rPr>
              <a:t>RESPONSIBILITIES BRANCHES cont’d</a:t>
            </a:r>
          </a:p>
        </p:txBody>
      </p:sp>
    </p:spTree>
    <p:extLst>
      <p:ext uri="{BB962C8B-B14F-4D97-AF65-F5344CB8AC3E}">
        <p14:creationId xmlns:p14="http://schemas.microsoft.com/office/powerpoint/2010/main" val="405981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1DDFDCB-F114-4A81-9245-A7A011A509B8}"/>
              </a:ext>
            </a:extLst>
          </p:cNvPr>
          <p:cNvSpPr>
            <a:spLocks noGrp="1"/>
          </p:cNvSpPr>
          <p:nvPr>
            <p:ph type="subTitle" idx="1"/>
          </p:nvPr>
        </p:nvSpPr>
        <p:spPr>
          <a:xfrm>
            <a:off x="1658425" y="1816746"/>
            <a:ext cx="10533575" cy="4235076"/>
          </a:xfrm>
        </p:spPr>
        <p:txBody>
          <a:bodyPr>
            <a:normAutofit lnSpcReduction="10000"/>
          </a:bodyPr>
          <a:lstStyle/>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Ensures the general public is informed, through the local media, of the campaign results including the contributions received and the distribution of funds (S. 606)</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Ensure material on hand is in good repair</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Canvass businesses for them to purchase wreaths, etc.</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Wreaths placed and removed at the Cenotaph</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Recruit canvassers</a:t>
            </a:r>
          </a:p>
          <a:p>
            <a:pPr marL="457200" indent="-457200" algn="l">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Schedule volunteers</a:t>
            </a:r>
          </a:p>
          <a:p>
            <a:pPr marL="457200" indent="-457200" algn="l">
              <a:buFont typeface="Arial" panose="020B0604020202020204" pitchFamily="34" charset="0"/>
              <a:buChar char="•"/>
            </a:pPr>
            <a:endParaRPr lang="en-CA" sz="3200"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CA" sz="3200" b="1" dirty="0">
              <a:latin typeface="Times New Roman" panose="02020603050405020304" pitchFamily="18" charset="0"/>
              <a:cs typeface="Times New Roman" panose="02020603050405020304" pitchFamily="18" charset="0"/>
            </a:endParaRPr>
          </a:p>
        </p:txBody>
      </p:sp>
      <p:pic>
        <p:nvPicPr>
          <p:cNvPr id="4" name="Picture 3" descr="Image result for royal canadian legion symbol">
            <a:extLst>
              <a:ext uri="{FF2B5EF4-FFF2-40B4-BE49-F238E27FC236}">
                <a16:creationId xmlns:a16="http://schemas.microsoft.com/office/drawing/2014/main" id="{A51ADEE8-EEF8-4E34-B3F0-8797DA8A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0" y="806176"/>
            <a:ext cx="1620456" cy="158804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19CEC4C-2FA6-4D4F-A0DE-C9302A129D87}"/>
              </a:ext>
            </a:extLst>
          </p:cNvPr>
          <p:cNvCxnSpPr>
            <a:cxnSpLocks/>
          </p:cNvCxnSpPr>
          <p:nvPr/>
        </p:nvCxnSpPr>
        <p:spPr>
          <a:xfrm flipH="1">
            <a:off x="1535792" y="1600200"/>
            <a:ext cx="9851400" cy="0"/>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399055F2-6D4B-4598-AC1C-16000A84C3F8}"/>
              </a:ext>
            </a:extLst>
          </p:cNvPr>
          <p:cNvCxnSpPr>
            <a:cxnSpLocks/>
          </p:cNvCxnSpPr>
          <p:nvPr/>
        </p:nvCxnSpPr>
        <p:spPr>
          <a:xfrm flipV="1">
            <a:off x="1759353" y="806176"/>
            <a:ext cx="0" cy="1490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95E7FD8-50CA-44CD-87C0-389484382CD5}"/>
              </a:ext>
            </a:extLst>
          </p:cNvPr>
          <p:cNvSpPr txBox="1"/>
          <p:nvPr/>
        </p:nvSpPr>
        <p:spPr>
          <a:xfrm>
            <a:off x="1717165" y="921070"/>
            <a:ext cx="9865229" cy="769441"/>
          </a:xfrm>
          <a:prstGeom prst="rect">
            <a:avLst/>
          </a:prstGeom>
          <a:noFill/>
        </p:spPr>
        <p:txBody>
          <a:bodyPr wrap="square" rtlCol="0">
            <a:spAutoFit/>
          </a:bodyPr>
          <a:lstStyle/>
          <a:p>
            <a:r>
              <a:rPr lang="en-CA" sz="4400" dirty="0">
                <a:latin typeface="Times New Roman" panose="02020603050405020304" pitchFamily="18" charset="0"/>
                <a:cs typeface="Times New Roman" panose="02020603050405020304" pitchFamily="18" charset="0"/>
              </a:rPr>
              <a:t>BRANCH POPPY COMMITTEE</a:t>
            </a:r>
          </a:p>
        </p:txBody>
      </p:sp>
    </p:spTree>
    <p:extLst>
      <p:ext uri="{BB962C8B-B14F-4D97-AF65-F5344CB8AC3E}">
        <p14:creationId xmlns:p14="http://schemas.microsoft.com/office/powerpoint/2010/main" val="3654530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7951</TotalTime>
  <Words>3841</Words>
  <Application>Microsoft Office PowerPoint</Application>
  <PresentationFormat>Widescreen</PresentationFormat>
  <Paragraphs>620</Paragraphs>
  <Slides>76</Slides>
  <Notes>75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ATTENTION</vt:lpstr>
      <vt:lpstr>GENERAL</vt:lpstr>
      <vt:lpstr>GENERAL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plume</dc:creator>
  <cp:lastModifiedBy>EMAIL INFO.</cp:lastModifiedBy>
  <cp:revision>100</cp:revision>
  <cp:lastPrinted>2023-08-22T17:03:51Z</cp:lastPrinted>
  <dcterms:created xsi:type="dcterms:W3CDTF">2019-08-12T22:43:49Z</dcterms:created>
  <dcterms:modified xsi:type="dcterms:W3CDTF">2024-08-12T22:47:37Z</dcterms:modified>
</cp:coreProperties>
</file>