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72" r:id="rId2"/>
    <p:sldId id="277" r:id="rId3"/>
    <p:sldId id="278" r:id="rId4"/>
    <p:sldId id="279" r:id="rId5"/>
    <p:sldId id="274" r:id="rId6"/>
    <p:sldId id="374" r:id="rId7"/>
    <p:sldId id="368" r:id="rId8"/>
    <p:sldId id="373" r:id="rId9"/>
    <p:sldId id="369" r:id="rId10"/>
    <p:sldId id="365" r:id="rId11"/>
    <p:sldId id="375" r:id="rId12"/>
    <p:sldId id="366" r:id="rId13"/>
    <p:sldId id="354" r:id="rId14"/>
    <p:sldId id="355" r:id="rId15"/>
    <p:sldId id="3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4" d="100"/>
          <a:sy n="24" d="100"/>
        </p:scale>
        <p:origin x="359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385D9-F1F6-C044-BC75-BD3CD47163DB}"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C3053-602B-3D40-9910-5CBC63AAFC73}" type="slidenum">
              <a:rPr lang="en-US" smtClean="0"/>
              <a:t>‹#›</a:t>
            </a:fld>
            <a:endParaRPr lang="en-US"/>
          </a:p>
        </p:txBody>
      </p:sp>
    </p:spTree>
    <p:extLst>
      <p:ext uri="{BB962C8B-B14F-4D97-AF65-F5344CB8AC3E}">
        <p14:creationId xmlns:p14="http://schemas.microsoft.com/office/powerpoint/2010/main" val="318292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0C3C-23CD-B905-B4F8-73EBAE681CF4}"/>
              </a:ext>
            </a:extLst>
          </p:cNvPr>
          <p:cNvSpPr>
            <a:spLocks noGrp="1"/>
          </p:cNvSpPr>
          <p:nvPr>
            <p:ph type="title"/>
          </p:nvPr>
        </p:nvSpPr>
        <p:spPr/>
        <p:txBody>
          <a:bodyPr/>
          <a:lstStyle/>
          <a:p>
            <a:r>
              <a:rPr lang="en-US">
                <a:cs typeface="Calibri Light"/>
              </a:rPr>
              <a:t>VIMY RIDGE DAY – Half Masting</a:t>
            </a:r>
            <a:endParaRPr lang="en-US"/>
          </a:p>
        </p:txBody>
      </p:sp>
      <p:sp>
        <p:nvSpPr>
          <p:cNvPr id="3" name="Content Placeholder 2">
            <a:extLst>
              <a:ext uri="{FF2B5EF4-FFF2-40B4-BE49-F238E27FC236}">
                <a16:creationId xmlns:a16="http://schemas.microsoft.com/office/drawing/2014/main" id="{84B3DA89-82AF-47D7-59F7-0ECBA93E07E3}"/>
              </a:ext>
            </a:extLst>
          </p:cNvPr>
          <p:cNvSpPr>
            <a:spLocks noGrp="1"/>
          </p:cNvSpPr>
          <p:nvPr>
            <p:ph idx="1"/>
          </p:nvPr>
        </p:nvSpPr>
        <p:spPr/>
        <p:txBody>
          <a:bodyPr vert="horz" lIns="91440" tIns="45720" rIns="91440" bIns="45720" rtlCol="0" anchor="t">
            <a:normAutofit/>
          </a:bodyPr>
          <a:lstStyle/>
          <a:p>
            <a:pPr marL="0" indent="0">
              <a:buNone/>
            </a:pPr>
            <a:endParaRPr lang="en-US"/>
          </a:p>
          <a:p>
            <a:pPr marL="457200" indent="-457200">
              <a:buFont typeface="Wingdings" panose="020B0604020202020204" pitchFamily="34" charset="0"/>
              <a:buChar char="v"/>
            </a:pPr>
            <a:r>
              <a:rPr lang="en-US">
                <a:ea typeface="+mn-lt"/>
                <a:cs typeface="+mn-lt"/>
              </a:rPr>
              <a:t>The federal government enacted legislation in 2003 declaring April 9th Vimy Ridge Day, a “National Day of Remembrance” to commemorate this famous battle where Canadians did what others could not; capture Vimy Ridge. </a:t>
            </a:r>
          </a:p>
          <a:p>
            <a:pPr marL="457200" indent="-457200">
              <a:buFont typeface="Wingdings" panose="020B0604020202020204" pitchFamily="34" charset="0"/>
              <a:buChar char="v"/>
            </a:pPr>
            <a:r>
              <a:rPr lang="en-US">
                <a:ea typeface="+mn-lt"/>
                <a:cs typeface="+mn-lt"/>
              </a:rPr>
              <a:t>The Canadian Flag, on the Peace Tower, will be flown at half-mast on the 9th of  April from sunrise to sunset.</a:t>
            </a:r>
          </a:p>
          <a:p>
            <a:pPr marL="457200" indent="-457200">
              <a:buFont typeface="Wingdings" panose="020B0604020202020204" pitchFamily="34" charset="0"/>
              <a:buChar char="v"/>
            </a:pPr>
            <a:r>
              <a:rPr lang="en-US">
                <a:ea typeface="+mn-lt"/>
                <a:cs typeface="+mn-lt"/>
              </a:rPr>
              <a:t>Legion Branches are to fly their Canadian Flags at half-mast on 9 April from sunrise to sunset. </a:t>
            </a:r>
            <a:endParaRPr lang="en-US">
              <a:cs typeface="Calibri"/>
            </a:endParaRPr>
          </a:p>
          <a:p>
            <a:endParaRPr lang="en-US">
              <a:cs typeface="Calibri"/>
            </a:endParaRPr>
          </a:p>
        </p:txBody>
      </p:sp>
      <p:pic>
        <p:nvPicPr>
          <p:cNvPr id="4" name="Picture 3" descr="A picture containing text, clipart&#10;&#10;Description automatically generated">
            <a:extLst>
              <a:ext uri="{FF2B5EF4-FFF2-40B4-BE49-F238E27FC236}">
                <a16:creationId xmlns:a16="http://schemas.microsoft.com/office/drawing/2014/main" id="{BC66DF6D-C223-8DE6-9581-66C00514B248}"/>
              </a:ext>
            </a:extLst>
          </p:cNvPr>
          <p:cNvPicPr>
            <a:picLocks noChangeAspect="1"/>
          </p:cNvPicPr>
          <p:nvPr/>
        </p:nvPicPr>
        <p:blipFill>
          <a:blip r:embed="rId2"/>
          <a:stretch>
            <a:fillRect/>
          </a:stretch>
        </p:blipFill>
        <p:spPr>
          <a:xfrm>
            <a:off x="10619899" y="43296"/>
            <a:ext cx="1467801" cy="508721"/>
          </a:xfrm>
          <a:prstGeom prst="rect">
            <a:avLst/>
          </a:prstGeom>
        </p:spPr>
      </p:pic>
    </p:spTree>
    <p:extLst>
      <p:ext uri="{BB962C8B-B14F-4D97-AF65-F5344CB8AC3E}">
        <p14:creationId xmlns:p14="http://schemas.microsoft.com/office/powerpoint/2010/main" val="40092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D534-50F4-1961-CD02-A9C90BAD273E}"/>
              </a:ext>
            </a:extLst>
          </p:cNvPr>
          <p:cNvSpPr>
            <a:spLocks noGrp="1"/>
          </p:cNvSpPr>
          <p:nvPr>
            <p:ph type="title"/>
          </p:nvPr>
        </p:nvSpPr>
        <p:spPr>
          <a:xfrm>
            <a:off x="-3255" y="69433"/>
            <a:ext cx="8979089" cy="459654"/>
          </a:xfrm>
        </p:spPr>
        <p:txBody>
          <a:bodyPr vert="horz" lIns="91440" tIns="45720" rIns="91440" bIns="45720" rtlCol="0" anchor="ctr">
            <a:noAutofit/>
          </a:bodyPr>
          <a:lstStyle/>
          <a:p>
            <a:endParaRPr lang="en-US" sz="4000" b="1">
              <a:cs typeface="Calibri Light"/>
            </a:endParaRPr>
          </a:p>
          <a:p>
            <a:endParaRPr lang="en-US"/>
          </a:p>
          <a:p>
            <a:endParaRPr lang="en-US">
              <a:ea typeface="Calibri Light"/>
              <a:cs typeface="Calibri Light"/>
            </a:endParaRPr>
          </a:p>
        </p:txBody>
      </p:sp>
      <p:pic>
        <p:nvPicPr>
          <p:cNvPr id="5" name="Picture 4" descr="A picture containing text, clipart&#10;&#10;Description automatically generated">
            <a:extLst>
              <a:ext uri="{FF2B5EF4-FFF2-40B4-BE49-F238E27FC236}">
                <a16:creationId xmlns:a16="http://schemas.microsoft.com/office/drawing/2014/main" id="{C5DD2B82-7C23-558D-5951-5A4006A5D735}"/>
              </a:ext>
            </a:extLst>
          </p:cNvPr>
          <p:cNvPicPr>
            <a:picLocks noChangeAspect="1"/>
          </p:cNvPicPr>
          <p:nvPr/>
        </p:nvPicPr>
        <p:blipFill>
          <a:blip r:embed="rId2"/>
          <a:stretch>
            <a:fillRect/>
          </a:stretch>
        </p:blipFill>
        <p:spPr>
          <a:xfrm>
            <a:off x="10945789" y="98622"/>
            <a:ext cx="1107486" cy="344994"/>
          </a:xfrm>
          <a:prstGeom prst="rect">
            <a:avLst/>
          </a:prstGeom>
        </p:spPr>
      </p:pic>
      <p:sp>
        <p:nvSpPr>
          <p:cNvPr id="14" name="Content Placeholder 13">
            <a:extLst>
              <a:ext uri="{FF2B5EF4-FFF2-40B4-BE49-F238E27FC236}">
                <a16:creationId xmlns:a16="http://schemas.microsoft.com/office/drawing/2014/main" id="{604C095E-3F00-71FE-989D-73C358353144}"/>
              </a:ext>
            </a:extLst>
          </p:cNvPr>
          <p:cNvSpPr>
            <a:spLocks noGrp="1"/>
          </p:cNvSpPr>
          <p:nvPr>
            <p:ph idx="1"/>
          </p:nvPr>
        </p:nvSpPr>
        <p:spPr>
          <a:xfrm>
            <a:off x="-3255" y="1544622"/>
            <a:ext cx="12118188" cy="5315544"/>
          </a:xfrm>
        </p:spPr>
        <p:txBody>
          <a:bodyPr vert="horz" lIns="91440" tIns="45720" rIns="91440" bIns="45720" rtlCol="0" anchor="t">
            <a:normAutofit fontScale="92500" lnSpcReduction="20000"/>
          </a:bodyPr>
          <a:lstStyle/>
          <a:p>
            <a:pPr marL="457200" indent="-457200">
              <a:buFont typeface="Wingdings" panose="020B0604020202020204" pitchFamily="34" charset="0"/>
              <a:buChar char="v"/>
            </a:pPr>
            <a:r>
              <a:rPr lang="en-US" dirty="0">
                <a:ea typeface="+mn-lt"/>
                <a:cs typeface="+mn-lt"/>
              </a:rPr>
              <a:t>The Sgt-at-Arms forms up the </a:t>
            </a:r>
            <a:r>
              <a:rPr lang="en-US" dirty="0" err="1">
                <a:ea typeface="+mn-lt"/>
                <a:cs typeface="+mn-lt"/>
              </a:rPr>
              <a:t>Colour</a:t>
            </a:r>
            <a:r>
              <a:rPr lang="en-US" dirty="0">
                <a:ea typeface="+mn-lt"/>
                <a:cs typeface="+mn-lt"/>
              </a:rPr>
              <a:t> Party at the rear of the hall being used for the assembly.</a:t>
            </a:r>
            <a:endParaRPr lang="en-US" dirty="0">
              <a:cs typeface="Calibri" panose="020F0502020204030204"/>
            </a:endParaRPr>
          </a:p>
          <a:p>
            <a:pPr marL="457200" indent="-457200">
              <a:buFont typeface="Wingdings" panose="020B0604020202020204" pitchFamily="34" charset="0"/>
              <a:buChar char="v"/>
            </a:pPr>
            <a:r>
              <a:rPr lang="en-US" dirty="0">
                <a:ea typeface="+mn-lt"/>
                <a:cs typeface="+mn-lt"/>
              </a:rPr>
              <a:t>Once the assembly has been called to order, the Chairman will give the command “MARCH ON THE COLOURS”. </a:t>
            </a:r>
          </a:p>
          <a:p>
            <a:pPr marL="457200" indent="-457200">
              <a:buFont typeface="Wingdings" panose="020B0604020202020204" pitchFamily="34" charset="0"/>
              <a:buChar char="v"/>
            </a:pPr>
            <a:endParaRPr lang="en-US" dirty="0">
              <a:ea typeface="+mn-lt"/>
              <a:cs typeface="+mn-lt"/>
            </a:endParaRPr>
          </a:p>
          <a:p>
            <a:pPr marL="457200" indent="-457200">
              <a:buFont typeface="Wingdings" panose="020B0604020202020204" pitchFamily="34" charset="0"/>
              <a:buChar char="v"/>
            </a:pPr>
            <a:r>
              <a:rPr lang="en-US" dirty="0">
                <a:ea typeface="+mn-lt"/>
                <a:cs typeface="+mn-lt"/>
              </a:rPr>
              <a:t>The Sergeant-at-Arms, in a clear and strong voice, orders “CARRY COLOURS ...... QUICK MARCH”. If a band is present appropriate music is to be played. The bandmaster’s cue to commence playing is the word of command “MARCH”; therefore a clear and strong voice is necessary;</a:t>
            </a:r>
            <a:endParaRPr lang="en-US" dirty="0">
              <a:cs typeface="Calibri" panose="020F0502020204030204"/>
            </a:endParaRPr>
          </a:p>
          <a:p>
            <a:pPr marL="457200" indent="-457200">
              <a:buFont typeface="Wingdings" panose="020B0604020202020204" pitchFamily="34" charset="0"/>
              <a:buChar char="v"/>
            </a:pPr>
            <a:endParaRPr lang="en-US" dirty="0">
              <a:ea typeface="Calibri" panose="020F0502020204030204"/>
              <a:cs typeface="Calibri" panose="020F0502020204030204"/>
            </a:endParaRPr>
          </a:p>
          <a:p>
            <a:pPr marL="457200" indent="-457200">
              <a:buFont typeface="Wingdings" panose="020B0604020202020204" pitchFamily="34" charset="0"/>
              <a:buChar char="v"/>
            </a:pPr>
            <a:r>
              <a:rPr lang="en-US" b="1" dirty="0">
                <a:ea typeface="+mn-lt"/>
                <a:cs typeface="+mn-lt"/>
              </a:rPr>
              <a:t> </a:t>
            </a:r>
            <a:r>
              <a:rPr lang="en-US" dirty="0">
                <a:ea typeface="+mn-lt"/>
                <a:cs typeface="+mn-lt"/>
              </a:rPr>
              <a:t>the </a:t>
            </a:r>
            <a:r>
              <a:rPr lang="en-US" dirty="0" err="1">
                <a:ea typeface="+mn-lt"/>
                <a:cs typeface="+mn-lt"/>
              </a:rPr>
              <a:t>colour</a:t>
            </a:r>
            <a:r>
              <a:rPr lang="en-US" dirty="0">
                <a:ea typeface="+mn-lt"/>
                <a:cs typeface="+mn-lt"/>
              </a:rPr>
              <a:t> party, in single file, marches along the </a:t>
            </a:r>
            <a:r>
              <a:rPr lang="en-US" dirty="0" err="1">
                <a:ea typeface="+mn-lt"/>
                <a:cs typeface="+mn-lt"/>
              </a:rPr>
              <a:t>centre</a:t>
            </a:r>
            <a:r>
              <a:rPr lang="en-US" dirty="0">
                <a:ea typeface="+mn-lt"/>
                <a:cs typeface="+mn-lt"/>
              </a:rPr>
              <a:t> aisle. Upon reaching the head table area of the assembly, the file marches to the end of the head table, and must </a:t>
            </a:r>
            <a:r>
              <a:rPr lang="en-US" dirty="0" err="1">
                <a:ea typeface="+mn-lt"/>
                <a:cs typeface="+mn-lt"/>
              </a:rPr>
              <a:t>manoeuvre</a:t>
            </a:r>
            <a:r>
              <a:rPr lang="en-US" dirty="0">
                <a:ea typeface="+mn-lt"/>
                <a:cs typeface="+mn-lt"/>
              </a:rPr>
              <a:t> in a manner that will permit them to move behind the head table area to the applicable flag base. The Sgt-at-Arms moves independently to a position in front of the head table area, halts and controls the </a:t>
            </a:r>
            <a:r>
              <a:rPr lang="en-US" dirty="0" err="1">
                <a:ea typeface="+mn-lt"/>
                <a:cs typeface="+mn-lt"/>
              </a:rPr>
              <a:t>Colour</a:t>
            </a:r>
            <a:r>
              <a:rPr lang="en-US" dirty="0">
                <a:ea typeface="+mn-lt"/>
                <a:cs typeface="+mn-lt"/>
              </a:rPr>
              <a:t> Party from this position;</a:t>
            </a:r>
            <a:endParaRPr lang="en-US" dirty="0">
              <a:cs typeface="Calibri"/>
            </a:endParaRPr>
          </a:p>
          <a:p>
            <a:endParaRPr lang="en-US" dirty="0">
              <a:cs typeface="Calibri"/>
            </a:endParaRPr>
          </a:p>
          <a:p>
            <a:endParaRPr lang="en-US" dirty="0"/>
          </a:p>
          <a:p>
            <a:endParaRPr lang="en-US" dirty="0"/>
          </a:p>
          <a:p>
            <a:endParaRPr lang="en-US" dirty="0">
              <a:ea typeface="Calibri"/>
              <a:cs typeface="Calibri"/>
            </a:endParaRPr>
          </a:p>
        </p:txBody>
      </p:sp>
      <p:sp>
        <p:nvSpPr>
          <p:cNvPr id="6" name="TextBox 5">
            <a:extLst>
              <a:ext uri="{FF2B5EF4-FFF2-40B4-BE49-F238E27FC236}">
                <a16:creationId xmlns:a16="http://schemas.microsoft.com/office/drawing/2014/main" id="{D75EC2CF-3BA6-3AD3-0BD4-1EF5B5F62942}"/>
              </a:ext>
            </a:extLst>
          </p:cNvPr>
          <p:cNvSpPr txBox="1"/>
          <p:nvPr/>
        </p:nvSpPr>
        <p:spPr>
          <a:xfrm>
            <a:off x="0" y="98622"/>
            <a:ext cx="118205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Marching On The </a:t>
            </a:r>
            <a:r>
              <a:rPr lang="en-US" sz="2400" b="1" dirty="0" err="1">
                <a:ea typeface="+mn-lt"/>
                <a:cs typeface="+mn-lt"/>
              </a:rPr>
              <a:t>Colours</a:t>
            </a:r>
            <a:r>
              <a:rPr lang="en-US" sz="2400" b="1" dirty="0">
                <a:ea typeface="+mn-lt"/>
                <a:cs typeface="+mn-lt"/>
              </a:rPr>
              <a:t> at the opening and closing ceremonies of legion meetings.</a:t>
            </a:r>
            <a:endParaRPr lang="en-US" sz="2000" dirty="0">
              <a:cs typeface="Calibri" panose="020F0502020204030204"/>
            </a:endParaRPr>
          </a:p>
        </p:txBody>
      </p:sp>
      <p:sp>
        <p:nvSpPr>
          <p:cNvPr id="4" name="TextBox 3">
            <a:extLst>
              <a:ext uri="{FF2B5EF4-FFF2-40B4-BE49-F238E27FC236}">
                <a16:creationId xmlns:a16="http://schemas.microsoft.com/office/drawing/2014/main" id="{62E4771D-6A2F-2340-2DC9-10B47F1986E7}"/>
              </a:ext>
            </a:extLst>
          </p:cNvPr>
          <p:cNvSpPr txBox="1"/>
          <p:nvPr/>
        </p:nvSpPr>
        <p:spPr>
          <a:xfrm>
            <a:off x="0" y="821622"/>
            <a:ext cx="5002924" cy="461665"/>
          </a:xfrm>
          <a:prstGeom prst="rect">
            <a:avLst/>
          </a:prstGeom>
          <a:noFill/>
        </p:spPr>
        <p:txBody>
          <a:bodyPr wrap="square" rtlCol="0">
            <a:spAutoFit/>
          </a:bodyPr>
          <a:lstStyle/>
          <a:p>
            <a:r>
              <a:rPr lang="en-US" sz="2400" b="1" dirty="0"/>
              <a:t>Marching on the </a:t>
            </a:r>
            <a:r>
              <a:rPr lang="en-US" sz="2400" b="1" dirty="0" err="1"/>
              <a:t>Colours</a:t>
            </a:r>
            <a:endParaRPr lang="en-US" sz="2400" b="1" dirty="0"/>
          </a:p>
        </p:txBody>
      </p:sp>
    </p:spTree>
    <p:extLst>
      <p:ext uri="{BB962C8B-B14F-4D97-AF65-F5344CB8AC3E}">
        <p14:creationId xmlns:p14="http://schemas.microsoft.com/office/powerpoint/2010/main" val="29472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p:cTn id="21"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xEl>
                                              <p:pRg st="5" end="5"/>
                                            </p:txEl>
                                          </p:spTgt>
                                        </p:tgtEl>
                                        <p:attrNameLst>
                                          <p:attrName>style.visibility</p:attrName>
                                        </p:attrNameLst>
                                      </p:cBhvr>
                                      <p:to>
                                        <p:strVal val="visible"/>
                                      </p:to>
                                    </p:set>
                                    <p:anim calcmode="lin" valueType="num">
                                      <p:cBhvr>
                                        <p:cTn id="28" dur="5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A5A4-CD65-A516-742D-1C358FADEF55}"/>
              </a:ext>
            </a:extLst>
          </p:cNvPr>
          <p:cNvSpPr>
            <a:spLocks noGrp="1"/>
          </p:cNvSpPr>
          <p:nvPr>
            <p:ph type="title"/>
          </p:nvPr>
        </p:nvSpPr>
        <p:spPr>
          <a:xfrm>
            <a:off x="47445" y="171030"/>
            <a:ext cx="10515600" cy="509648"/>
          </a:xfrm>
        </p:spPr>
        <p:txBody>
          <a:bodyPr/>
          <a:lstStyle/>
          <a:p>
            <a:r>
              <a:rPr lang="en-US" sz="2000" b="1" dirty="0">
                <a:ea typeface="+mj-lt"/>
                <a:cs typeface="+mj-lt"/>
              </a:rPr>
              <a:t>Marching On The </a:t>
            </a:r>
            <a:r>
              <a:rPr lang="en-US" sz="2000" b="1" dirty="0" err="1">
                <a:ea typeface="+mj-lt"/>
                <a:cs typeface="+mj-lt"/>
              </a:rPr>
              <a:t>Colours</a:t>
            </a:r>
            <a:r>
              <a:rPr lang="en-US" sz="2000" b="1" dirty="0">
                <a:ea typeface="+mj-lt"/>
                <a:cs typeface="+mj-lt"/>
              </a:rPr>
              <a:t> at the opening and closing ceremonies of legion meetings. (Cont'd)</a:t>
            </a:r>
            <a:endParaRPr lang="en-US" sz="2000" b="1" dirty="0"/>
          </a:p>
        </p:txBody>
      </p:sp>
      <p:sp>
        <p:nvSpPr>
          <p:cNvPr id="6" name="Content Placeholder 5">
            <a:extLst>
              <a:ext uri="{FF2B5EF4-FFF2-40B4-BE49-F238E27FC236}">
                <a16:creationId xmlns:a16="http://schemas.microsoft.com/office/drawing/2014/main" id="{A6AA4BA2-0EAB-5FCA-3072-01C614655570}"/>
              </a:ext>
            </a:extLst>
          </p:cNvPr>
          <p:cNvSpPr>
            <a:spLocks noGrp="1"/>
          </p:cNvSpPr>
          <p:nvPr>
            <p:ph idx="1"/>
          </p:nvPr>
        </p:nvSpPr>
        <p:spPr>
          <a:xfrm>
            <a:off x="47445" y="1575897"/>
            <a:ext cx="10515600" cy="5282103"/>
          </a:xfrm>
        </p:spPr>
        <p:txBody>
          <a:bodyPr vert="horz" lIns="91440" tIns="45720" rIns="91440" bIns="45720" rtlCol="0" anchor="t">
            <a:normAutofit fontScale="92500" lnSpcReduction="20000"/>
          </a:bodyPr>
          <a:lstStyle/>
          <a:p>
            <a:pPr>
              <a:buFont typeface="Wingdings" pitchFamily="2" charset="2"/>
              <a:buChar char="v"/>
            </a:pPr>
            <a:r>
              <a:rPr lang="en-US" dirty="0">
                <a:ea typeface="+mn-lt"/>
                <a:cs typeface="+mn-lt"/>
              </a:rPr>
              <a:t> The </a:t>
            </a:r>
            <a:r>
              <a:rPr lang="en-US" dirty="0" err="1">
                <a:ea typeface="+mn-lt"/>
                <a:cs typeface="+mn-lt"/>
              </a:rPr>
              <a:t>Colour</a:t>
            </a:r>
            <a:r>
              <a:rPr lang="en-US" dirty="0">
                <a:ea typeface="+mn-lt"/>
                <a:cs typeface="+mn-lt"/>
              </a:rPr>
              <a:t> Bearers make a left wheel lining themselves off with the flag bases marking time and the band ceases playing music. The Sgt-at-Arms, ensuring that a standard pause is observed, orders “HALT ..... INWARDS TURN ..... DEPOSIT COLOURS”;</a:t>
            </a:r>
          </a:p>
          <a:p>
            <a:pPr>
              <a:buFont typeface="Wingdings" pitchFamily="2" charset="2"/>
              <a:buChar char="v"/>
            </a:pPr>
            <a:r>
              <a:rPr lang="en-US" dirty="0">
                <a:ea typeface="+mn-lt"/>
                <a:cs typeface="+mn-lt"/>
              </a:rPr>
              <a:t> When the </a:t>
            </a:r>
            <a:r>
              <a:rPr lang="en-US" dirty="0" err="1">
                <a:ea typeface="+mn-lt"/>
                <a:cs typeface="+mn-lt"/>
              </a:rPr>
              <a:t>Colours</a:t>
            </a:r>
            <a:r>
              <a:rPr lang="en-US" dirty="0">
                <a:ea typeface="+mn-lt"/>
                <a:cs typeface="+mn-lt"/>
              </a:rPr>
              <a:t> are deposited in the flag bases and adjustments have been completed, the</a:t>
            </a:r>
          </a:p>
          <a:p>
            <a:pPr marL="0" indent="0">
              <a:buNone/>
            </a:pPr>
            <a:r>
              <a:rPr lang="en-US" dirty="0">
                <a:ea typeface="+mn-lt"/>
                <a:cs typeface="+mn-lt"/>
              </a:rPr>
              <a:t>Sgt-at-Arms orders “ATTENTION”;</a:t>
            </a:r>
          </a:p>
          <a:p>
            <a:pPr marL="0" indent="0">
              <a:buNone/>
            </a:pPr>
            <a:endParaRPr lang="en-US" dirty="0">
              <a:ea typeface="+mn-lt"/>
              <a:cs typeface="+mn-lt"/>
            </a:endParaRPr>
          </a:p>
          <a:p>
            <a:pPr>
              <a:buFont typeface="Wingdings" pitchFamily="2" charset="2"/>
              <a:buChar char="v"/>
            </a:pPr>
            <a:r>
              <a:rPr lang="en-US" dirty="0">
                <a:ea typeface="+mn-lt"/>
                <a:cs typeface="+mn-lt"/>
              </a:rPr>
              <a:t>The chairman orders “COLOUR PARTY WILL RETIRE”;</a:t>
            </a:r>
          </a:p>
          <a:p>
            <a:pPr>
              <a:buFont typeface="Wingdings" pitchFamily="2" charset="2"/>
              <a:buChar char="v"/>
            </a:pPr>
            <a:r>
              <a:rPr lang="en-US" dirty="0">
                <a:ea typeface="+mn-lt"/>
                <a:cs typeface="+mn-lt"/>
              </a:rPr>
              <a:t> The Sgt-at-Arms orders “RIGHT TURN ..... QUICK MARCH”. The band plays appropriate music. The file steps off, marches out in front of the head table area, and along the </a:t>
            </a:r>
            <a:r>
              <a:rPr lang="en-US" dirty="0" err="1">
                <a:ea typeface="+mn-lt"/>
                <a:cs typeface="+mn-lt"/>
              </a:rPr>
              <a:t>centre</a:t>
            </a:r>
            <a:r>
              <a:rPr lang="en-US" dirty="0">
                <a:ea typeface="+mn-lt"/>
                <a:cs typeface="+mn-lt"/>
              </a:rPr>
              <a:t> aisle to the rear of the assembly hall. </a:t>
            </a:r>
          </a:p>
          <a:p>
            <a:pPr>
              <a:buFont typeface="Wingdings" pitchFamily="2" charset="2"/>
              <a:buChar char="v"/>
            </a:pPr>
            <a:r>
              <a:rPr lang="en-US" dirty="0">
                <a:ea typeface="+mn-lt"/>
                <a:cs typeface="+mn-lt"/>
              </a:rPr>
              <a:t>The Sgt-at-Arms marches to the rear of the </a:t>
            </a:r>
            <a:r>
              <a:rPr lang="en-US" dirty="0" err="1">
                <a:ea typeface="+mn-lt"/>
                <a:cs typeface="+mn-lt"/>
              </a:rPr>
              <a:t>Colour</a:t>
            </a:r>
            <a:r>
              <a:rPr lang="en-US" dirty="0">
                <a:ea typeface="+mn-lt"/>
                <a:cs typeface="+mn-lt"/>
              </a:rPr>
              <a:t> Party;</a:t>
            </a:r>
          </a:p>
          <a:p>
            <a:pPr>
              <a:buFont typeface="Wingdings" pitchFamily="2" charset="2"/>
              <a:buChar char="v"/>
            </a:pPr>
            <a:r>
              <a:rPr lang="en-US" dirty="0">
                <a:ea typeface="+mn-lt"/>
                <a:cs typeface="+mn-lt"/>
              </a:rPr>
              <a:t> The band ceases playing when the </a:t>
            </a:r>
            <a:r>
              <a:rPr lang="en-US" dirty="0" err="1">
                <a:ea typeface="+mn-lt"/>
                <a:cs typeface="+mn-lt"/>
              </a:rPr>
              <a:t>Colour</a:t>
            </a:r>
            <a:r>
              <a:rPr lang="en-US" dirty="0">
                <a:ea typeface="+mn-lt"/>
                <a:cs typeface="+mn-lt"/>
              </a:rPr>
              <a:t> Party reaches the rear of the assembly area where the </a:t>
            </a:r>
            <a:r>
              <a:rPr lang="en-US" dirty="0" err="1">
                <a:ea typeface="+mn-lt"/>
                <a:cs typeface="+mn-lt"/>
              </a:rPr>
              <a:t>Colour</a:t>
            </a:r>
            <a:r>
              <a:rPr lang="en-US" dirty="0">
                <a:ea typeface="+mn-lt"/>
                <a:cs typeface="+mn-lt"/>
              </a:rPr>
              <a:t> Party is halted and fallen out.</a:t>
            </a: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270F6253-7895-4630-6355-B2998A496642}"/>
              </a:ext>
            </a:extLst>
          </p:cNvPr>
          <p:cNvPicPr>
            <a:picLocks noChangeAspect="1"/>
          </p:cNvPicPr>
          <p:nvPr/>
        </p:nvPicPr>
        <p:blipFill>
          <a:blip r:embed="rId2"/>
          <a:stretch>
            <a:fillRect/>
          </a:stretch>
        </p:blipFill>
        <p:spPr>
          <a:xfrm>
            <a:off x="10712157" y="80650"/>
            <a:ext cx="1107486" cy="344994"/>
          </a:xfrm>
          <a:prstGeom prst="rect">
            <a:avLst/>
          </a:prstGeom>
        </p:spPr>
      </p:pic>
      <p:sp>
        <p:nvSpPr>
          <p:cNvPr id="4" name="TextBox 3">
            <a:extLst>
              <a:ext uri="{FF2B5EF4-FFF2-40B4-BE49-F238E27FC236}">
                <a16:creationId xmlns:a16="http://schemas.microsoft.com/office/drawing/2014/main" id="{954C500C-D1C4-D817-D851-5AED1B11EEFD}"/>
              </a:ext>
            </a:extLst>
          </p:cNvPr>
          <p:cNvSpPr txBox="1"/>
          <p:nvPr/>
        </p:nvSpPr>
        <p:spPr>
          <a:xfrm>
            <a:off x="47445" y="758955"/>
            <a:ext cx="6134582" cy="369332"/>
          </a:xfrm>
          <a:prstGeom prst="rect">
            <a:avLst/>
          </a:prstGeom>
          <a:noFill/>
        </p:spPr>
        <p:txBody>
          <a:bodyPr wrap="square">
            <a:spAutoFit/>
          </a:bodyPr>
          <a:lstStyle/>
          <a:p>
            <a:r>
              <a:rPr lang="en-US" sz="1800" b="1" dirty="0"/>
              <a:t>Marching on the </a:t>
            </a:r>
            <a:r>
              <a:rPr lang="en-US" sz="1800" b="1" dirty="0" err="1"/>
              <a:t>Colours</a:t>
            </a:r>
            <a:endParaRPr lang="en-US" sz="1800" b="1" dirty="0"/>
          </a:p>
        </p:txBody>
      </p:sp>
    </p:spTree>
    <p:extLst>
      <p:ext uri="{BB962C8B-B14F-4D97-AF65-F5344CB8AC3E}">
        <p14:creationId xmlns:p14="http://schemas.microsoft.com/office/powerpoint/2010/main" val="39900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p:cTn id="42"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p:cTn id="49"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4E29-7260-CD8B-5C58-8DCB36D26BDD}"/>
              </a:ext>
            </a:extLst>
          </p:cNvPr>
          <p:cNvSpPr>
            <a:spLocks noGrp="1"/>
          </p:cNvSpPr>
          <p:nvPr>
            <p:ph type="title"/>
          </p:nvPr>
        </p:nvSpPr>
        <p:spPr>
          <a:xfrm>
            <a:off x="0" y="1355847"/>
            <a:ext cx="10442028" cy="369332"/>
          </a:xfrm>
        </p:spPr>
        <p:txBody>
          <a:bodyPr>
            <a:normAutofit fontScale="90000"/>
          </a:bodyPr>
          <a:lstStyle/>
          <a:p>
            <a:r>
              <a:rPr lang="en-US" sz="3200" b="1" dirty="0">
                <a:ea typeface="+mj-lt"/>
                <a:cs typeface="+mj-lt"/>
              </a:rPr>
              <a:t>Marching Off The </a:t>
            </a:r>
            <a:r>
              <a:rPr lang="en-US" sz="3200" b="1" dirty="0" err="1">
                <a:ea typeface="+mj-lt"/>
                <a:cs typeface="+mj-lt"/>
              </a:rPr>
              <a:t>Colours</a:t>
            </a:r>
            <a:r>
              <a:rPr lang="en-US" sz="3200" b="1" dirty="0">
                <a:ea typeface="+mj-lt"/>
                <a:cs typeface="+mj-lt"/>
              </a:rPr>
              <a:t>. </a:t>
            </a:r>
            <a:endParaRPr lang="en-US" sz="3200" b="1" dirty="0"/>
          </a:p>
          <a:p>
            <a:endParaRPr lang="en-US" dirty="0">
              <a:ea typeface="Calibri Light"/>
              <a:cs typeface="Calibri Light"/>
            </a:endParaRPr>
          </a:p>
        </p:txBody>
      </p:sp>
      <p:sp>
        <p:nvSpPr>
          <p:cNvPr id="3" name="Content Placeholder 2">
            <a:extLst>
              <a:ext uri="{FF2B5EF4-FFF2-40B4-BE49-F238E27FC236}">
                <a16:creationId xmlns:a16="http://schemas.microsoft.com/office/drawing/2014/main" id="{36D0AD1E-60B4-E6C8-27E7-CB69F5ECF4BD}"/>
              </a:ext>
            </a:extLst>
          </p:cNvPr>
          <p:cNvSpPr>
            <a:spLocks noGrp="1"/>
          </p:cNvSpPr>
          <p:nvPr>
            <p:ph idx="1"/>
          </p:nvPr>
        </p:nvSpPr>
        <p:spPr>
          <a:xfrm>
            <a:off x="442984" y="2141537"/>
            <a:ext cx="10515600" cy="4351338"/>
          </a:xfrm>
        </p:spPr>
        <p:txBody>
          <a:bodyPr vert="horz" lIns="91440" tIns="45720" rIns="91440" bIns="45720" rtlCol="0" anchor="t">
            <a:normAutofit/>
          </a:bodyPr>
          <a:lstStyle/>
          <a:p>
            <a:r>
              <a:rPr lang="en-US" dirty="0">
                <a:ea typeface="+mn-lt"/>
                <a:cs typeface="+mn-lt"/>
              </a:rPr>
              <a:t>At the conclusion of a parade, the Parade Commander gives the order “MARCH</a:t>
            </a:r>
            <a:endParaRPr lang="en-US" dirty="0">
              <a:ea typeface="Calibri" panose="020F0502020204030204"/>
              <a:cs typeface="Calibri" panose="020F0502020204030204"/>
            </a:endParaRPr>
          </a:p>
          <a:p>
            <a:r>
              <a:rPr lang="en-US" dirty="0">
                <a:ea typeface="+mn-lt"/>
                <a:cs typeface="+mn-lt"/>
              </a:rPr>
              <a:t>OFF THE COLOURS”.</a:t>
            </a:r>
            <a:endParaRPr lang="en-US" dirty="0"/>
          </a:p>
          <a:p>
            <a:r>
              <a:rPr lang="en-US" dirty="0">
                <a:ea typeface="+mn-lt"/>
                <a:cs typeface="+mn-lt"/>
              </a:rPr>
              <a:t>The </a:t>
            </a:r>
            <a:r>
              <a:rPr lang="en-US" dirty="0" err="1">
                <a:ea typeface="+mn-lt"/>
                <a:cs typeface="+mn-lt"/>
              </a:rPr>
              <a:t>Colour</a:t>
            </a:r>
            <a:r>
              <a:rPr lang="en-US" dirty="0">
                <a:ea typeface="+mn-lt"/>
                <a:cs typeface="+mn-lt"/>
              </a:rPr>
              <a:t> Party Commander gives the appropriate order(s) - i.e. CARRY COLOURS, if required directs a</a:t>
            </a:r>
            <a:endParaRPr lang="en-US" dirty="0">
              <a:cs typeface="Calibri" panose="020F0502020204030204"/>
            </a:endParaRPr>
          </a:p>
          <a:p>
            <a:r>
              <a:rPr lang="en-US" dirty="0">
                <a:ea typeface="+mn-lt"/>
                <a:cs typeface="+mn-lt"/>
              </a:rPr>
              <a:t>RIGHT OR LEFT TURN, QUICK MARCH to move the </a:t>
            </a:r>
            <a:r>
              <a:rPr lang="en-US" dirty="0" err="1">
                <a:ea typeface="+mn-lt"/>
                <a:cs typeface="+mn-lt"/>
              </a:rPr>
              <a:t>Colour</a:t>
            </a:r>
            <a:r>
              <a:rPr lang="en-US" dirty="0">
                <a:ea typeface="+mn-lt"/>
                <a:cs typeface="+mn-lt"/>
              </a:rPr>
              <a:t> Party to a designated area adjacent to the parade for dismissal. If a band is present appropriate music is to be played.</a:t>
            </a:r>
            <a:endParaRPr lang="en-US" dirty="0"/>
          </a:p>
          <a:p>
            <a:endParaRPr lang="en-US" dirty="0"/>
          </a:p>
          <a:p>
            <a:endParaRPr lang="en-US" dirty="0"/>
          </a:p>
          <a:p>
            <a:endParaRPr lang="en-US" dirty="0">
              <a:ea typeface="Calibri"/>
              <a:cs typeface="Calibri"/>
            </a:endParaRPr>
          </a:p>
        </p:txBody>
      </p:sp>
      <p:pic>
        <p:nvPicPr>
          <p:cNvPr id="5" name="Picture 4" descr="A picture containing text, clipart&#10;&#10;Description automatically generated">
            <a:extLst>
              <a:ext uri="{FF2B5EF4-FFF2-40B4-BE49-F238E27FC236}">
                <a16:creationId xmlns:a16="http://schemas.microsoft.com/office/drawing/2014/main" id="{937F448C-A06B-FEAB-7754-A3B53EE2B79D}"/>
              </a:ext>
            </a:extLst>
          </p:cNvPr>
          <p:cNvPicPr>
            <a:picLocks noChangeAspect="1"/>
          </p:cNvPicPr>
          <p:nvPr/>
        </p:nvPicPr>
        <p:blipFill>
          <a:blip r:embed="rId2"/>
          <a:stretch>
            <a:fillRect/>
          </a:stretch>
        </p:blipFill>
        <p:spPr>
          <a:xfrm>
            <a:off x="9863893" y="98622"/>
            <a:ext cx="2189382" cy="682861"/>
          </a:xfrm>
          <a:prstGeom prst="rect">
            <a:avLst/>
          </a:prstGeom>
        </p:spPr>
      </p:pic>
      <p:sp>
        <p:nvSpPr>
          <p:cNvPr id="6" name="TextBox 5">
            <a:extLst>
              <a:ext uri="{FF2B5EF4-FFF2-40B4-BE49-F238E27FC236}">
                <a16:creationId xmlns:a16="http://schemas.microsoft.com/office/drawing/2014/main" id="{620F623C-ACC1-DC94-2A4B-48E228BFBE0E}"/>
              </a:ext>
            </a:extLst>
          </p:cNvPr>
          <p:cNvSpPr txBox="1"/>
          <p:nvPr/>
        </p:nvSpPr>
        <p:spPr>
          <a:xfrm>
            <a:off x="0" y="180459"/>
            <a:ext cx="9145314" cy="369332"/>
          </a:xfrm>
          <a:prstGeom prst="rect">
            <a:avLst/>
          </a:prstGeom>
          <a:noFill/>
        </p:spPr>
        <p:txBody>
          <a:bodyPr wrap="square">
            <a:spAutoFit/>
          </a:bodyPr>
          <a:lstStyle/>
          <a:p>
            <a:r>
              <a:rPr lang="en-US" sz="1800" b="1" dirty="0">
                <a:ea typeface="+mn-lt"/>
                <a:cs typeface="+mn-lt"/>
              </a:rPr>
              <a:t>Marching On The </a:t>
            </a:r>
            <a:r>
              <a:rPr lang="en-US" sz="1800" b="1" dirty="0" err="1">
                <a:ea typeface="+mn-lt"/>
                <a:cs typeface="+mn-lt"/>
              </a:rPr>
              <a:t>Colours</a:t>
            </a:r>
            <a:r>
              <a:rPr lang="en-US" sz="1800" b="1" dirty="0">
                <a:ea typeface="+mn-lt"/>
                <a:cs typeface="+mn-lt"/>
              </a:rPr>
              <a:t> at the opening and closing ceremonies of legion meetings. (cont’d)</a:t>
            </a:r>
            <a:endParaRPr lang="en-US" sz="1600" dirty="0">
              <a:cs typeface="Calibri" panose="020F0502020204030204"/>
            </a:endParaRPr>
          </a:p>
        </p:txBody>
      </p:sp>
    </p:spTree>
    <p:extLst>
      <p:ext uri="{BB962C8B-B14F-4D97-AF65-F5344CB8AC3E}">
        <p14:creationId xmlns:p14="http://schemas.microsoft.com/office/powerpoint/2010/main" val="25552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32B58141-94EA-7522-17E3-D3B13C62EBE3}"/>
              </a:ext>
            </a:extLst>
          </p:cNvPr>
          <p:cNvPicPr>
            <a:picLocks noChangeAspect="1"/>
          </p:cNvPicPr>
          <p:nvPr/>
        </p:nvPicPr>
        <p:blipFill>
          <a:blip r:embed="rId2"/>
          <a:stretch>
            <a:fillRect/>
          </a:stretch>
        </p:blipFill>
        <p:spPr>
          <a:xfrm>
            <a:off x="10528845" y="73462"/>
            <a:ext cx="1280015" cy="398909"/>
          </a:xfrm>
          <a:prstGeom prst="rect">
            <a:avLst/>
          </a:prstGeom>
        </p:spPr>
      </p:pic>
      <p:sp>
        <p:nvSpPr>
          <p:cNvPr id="9" name="Content Placeholder 8">
            <a:extLst>
              <a:ext uri="{FF2B5EF4-FFF2-40B4-BE49-F238E27FC236}">
                <a16:creationId xmlns:a16="http://schemas.microsoft.com/office/drawing/2014/main" id="{5B57ECF6-1877-24D5-5707-35BDAE66DAEE}"/>
              </a:ext>
            </a:extLst>
          </p:cNvPr>
          <p:cNvSpPr>
            <a:spLocks noGrp="1"/>
          </p:cNvSpPr>
          <p:nvPr>
            <p:ph idx="1"/>
          </p:nvPr>
        </p:nvSpPr>
        <p:spPr>
          <a:xfrm>
            <a:off x="0" y="1480700"/>
            <a:ext cx="11970326" cy="5303838"/>
          </a:xfrm>
        </p:spPr>
        <p:txBody>
          <a:bodyPr vert="horz" lIns="91440" tIns="45720" rIns="91440" bIns="45720" rtlCol="0" anchor="t">
            <a:normAutofit lnSpcReduction="10000"/>
          </a:bodyPr>
          <a:lstStyle/>
          <a:p>
            <a:pPr marL="457200" indent="-457200">
              <a:buFont typeface="Wingdings" panose="020B0604020202020204" pitchFamily="34" charset="0"/>
              <a:buChar char="v"/>
            </a:pPr>
            <a:endParaRPr lang="en-US" sz="3200" b="1" dirty="0">
              <a:ea typeface="Calibri" panose="020F0502020204030204"/>
              <a:cs typeface="Calibri" panose="020F0502020204030204"/>
            </a:endParaRPr>
          </a:p>
          <a:p>
            <a:pPr marL="457200" indent="-457200">
              <a:buFont typeface="Wingdings" panose="020B0604020202020204" pitchFamily="34" charset="0"/>
              <a:buChar char="v"/>
            </a:pPr>
            <a:r>
              <a:rPr lang="en-US" sz="3200" dirty="0">
                <a:ea typeface="+mn-lt"/>
                <a:cs typeface="+mn-lt"/>
              </a:rPr>
              <a:t>To recover the </a:t>
            </a:r>
            <a:r>
              <a:rPr lang="en-US" sz="3200" dirty="0" err="1">
                <a:ea typeface="+mn-lt"/>
                <a:cs typeface="+mn-lt"/>
              </a:rPr>
              <a:t>Colours</a:t>
            </a:r>
            <a:r>
              <a:rPr lang="en-US" sz="3200" dirty="0">
                <a:ea typeface="+mn-lt"/>
                <a:cs typeface="+mn-lt"/>
              </a:rPr>
              <a:t> at the Closing Ceremony and upon direction from the</a:t>
            </a:r>
            <a:endParaRPr lang="en-US" sz="3200" dirty="0">
              <a:cs typeface="Calibri"/>
            </a:endParaRPr>
          </a:p>
          <a:p>
            <a:pPr marL="457200" indent="-457200">
              <a:buFont typeface="Wingdings" panose="020B0604020202020204" pitchFamily="34" charset="0"/>
              <a:buChar char="v"/>
            </a:pPr>
            <a:r>
              <a:rPr lang="en-US" sz="3200" dirty="0">
                <a:ea typeface="+mn-lt"/>
                <a:cs typeface="+mn-lt"/>
              </a:rPr>
              <a:t>Chairman, the </a:t>
            </a:r>
            <a:r>
              <a:rPr lang="en-US" sz="3200" dirty="0" err="1">
                <a:ea typeface="+mn-lt"/>
                <a:cs typeface="+mn-lt"/>
              </a:rPr>
              <a:t>Colour</a:t>
            </a:r>
            <a:r>
              <a:rPr lang="en-US" sz="3200" dirty="0">
                <a:ea typeface="+mn-lt"/>
                <a:cs typeface="+mn-lt"/>
              </a:rPr>
              <a:t> Party marches in single file to, and is halted behind the </a:t>
            </a:r>
            <a:r>
              <a:rPr lang="en-US" sz="3200" dirty="0" err="1">
                <a:ea typeface="+mn-lt"/>
                <a:cs typeface="+mn-lt"/>
              </a:rPr>
              <a:t>Colour</a:t>
            </a:r>
            <a:r>
              <a:rPr lang="en-US" sz="3200" dirty="0">
                <a:ea typeface="+mn-lt"/>
                <a:cs typeface="+mn-lt"/>
              </a:rPr>
              <a:t> for which each bearer has responsibility. The Commands “RETRIEVE COLOURS ..... RIGHT TURN..... QUICK MARCH” are given. </a:t>
            </a:r>
            <a:endParaRPr lang="en-US" sz="3200" dirty="0">
              <a:cs typeface="Calibri"/>
            </a:endParaRPr>
          </a:p>
          <a:p>
            <a:pPr marL="457200" indent="-457200">
              <a:buFont typeface="Wingdings" panose="020B0604020202020204" pitchFamily="34" charset="0"/>
              <a:buChar char="v"/>
            </a:pPr>
            <a:r>
              <a:rPr lang="en-US" sz="3200" dirty="0">
                <a:ea typeface="+mn-lt"/>
                <a:cs typeface="+mn-lt"/>
              </a:rPr>
              <a:t>The </a:t>
            </a:r>
            <a:r>
              <a:rPr lang="en-US" sz="3200" dirty="0" err="1">
                <a:ea typeface="+mn-lt"/>
                <a:cs typeface="+mn-lt"/>
              </a:rPr>
              <a:t>Colour</a:t>
            </a:r>
            <a:r>
              <a:rPr lang="en-US" sz="3200" dirty="0">
                <a:ea typeface="+mn-lt"/>
                <a:cs typeface="+mn-lt"/>
              </a:rPr>
              <a:t> Party departs via the same route as they departed after depositing the </a:t>
            </a:r>
            <a:r>
              <a:rPr lang="en-US" sz="3200" dirty="0" err="1">
                <a:ea typeface="+mn-lt"/>
                <a:cs typeface="+mn-lt"/>
              </a:rPr>
              <a:t>colours</a:t>
            </a:r>
            <a:r>
              <a:rPr lang="en-US" sz="3200" dirty="0">
                <a:ea typeface="+mn-lt"/>
                <a:cs typeface="+mn-lt"/>
              </a:rPr>
              <a:t> at the Opening Ceremony. Music is played, and once the </a:t>
            </a:r>
            <a:r>
              <a:rPr lang="en-US" sz="3200" dirty="0" err="1">
                <a:ea typeface="+mn-lt"/>
                <a:cs typeface="+mn-lt"/>
              </a:rPr>
              <a:t>Colour</a:t>
            </a:r>
            <a:r>
              <a:rPr lang="en-US" sz="3200" dirty="0">
                <a:ea typeface="+mn-lt"/>
                <a:cs typeface="+mn-lt"/>
              </a:rPr>
              <a:t> Party has reached the rear of the assembly hall the </a:t>
            </a:r>
            <a:r>
              <a:rPr lang="en-US" sz="3200" dirty="0" err="1">
                <a:ea typeface="+mn-lt"/>
                <a:cs typeface="+mn-lt"/>
              </a:rPr>
              <a:t>Colour</a:t>
            </a:r>
            <a:r>
              <a:rPr lang="en-US" sz="3200" dirty="0">
                <a:ea typeface="+mn-lt"/>
                <a:cs typeface="+mn-lt"/>
              </a:rPr>
              <a:t> Party is ordered to “HALT” and the music ceases. The Sergeant-at-Arms dismisses the </a:t>
            </a:r>
            <a:r>
              <a:rPr lang="en-US" sz="3200" dirty="0" err="1">
                <a:ea typeface="+mn-lt"/>
                <a:cs typeface="+mn-lt"/>
              </a:rPr>
              <a:t>Colour</a:t>
            </a:r>
            <a:r>
              <a:rPr lang="en-US" sz="3200" dirty="0">
                <a:ea typeface="+mn-lt"/>
                <a:cs typeface="+mn-lt"/>
              </a:rPr>
              <a:t> Party.</a:t>
            </a:r>
            <a:r>
              <a:rPr lang="en-US" dirty="0">
                <a:ea typeface="+mn-lt"/>
                <a:cs typeface="+mn-lt"/>
              </a:rPr>
              <a:t> </a:t>
            </a:r>
            <a:endParaRPr lang="en-US" dirty="0">
              <a:cs typeface="Calibri" panose="020F0502020204030204"/>
            </a:endParaRPr>
          </a:p>
          <a:p>
            <a:endParaRPr lang="en-US" dirty="0"/>
          </a:p>
          <a:p>
            <a:endParaRPr lang="en-US" dirty="0"/>
          </a:p>
          <a:p>
            <a:endParaRPr lang="en-US" dirty="0">
              <a:ea typeface="Calibri"/>
              <a:cs typeface="Calibri"/>
            </a:endParaRPr>
          </a:p>
        </p:txBody>
      </p:sp>
      <p:sp>
        <p:nvSpPr>
          <p:cNvPr id="2" name="TextBox 1">
            <a:extLst>
              <a:ext uri="{FF2B5EF4-FFF2-40B4-BE49-F238E27FC236}">
                <a16:creationId xmlns:a16="http://schemas.microsoft.com/office/drawing/2014/main" id="{F77743D9-FCC9-33FF-4550-D403800EB1A6}"/>
              </a:ext>
            </a:extLst>
          </p:cNvPr>
          <p:cNvSpPr txBox="1"/>
          <p:nvPr/>
        </p:nvSpPr>
        <p:spPr>
          <a:xfrm>
            <a:off x="0" y="767084"/>
            <a:ext cx="823392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mn-lt"/>
                <a:cs typeface="+mn-lt"/>
              </a:rPr>
              <a:t>Marching Off The </a:t>
            </a:r>
            <a:r>
              <a:rPr lang="en-US" sz="2800" b="1" dirty="0" err="1">
                <a:ea typeface="+mn-lt"/>
                <a:cs typeface="+mn-lt"/>
              </a:rPr>
              <a:t>Colours</a:t>
            </a:r>
            <a:r>
              <a:rPr lang="en-US" sz="2800" b="1" dirty="0">
                <a:ea typeface="+mn-lt"/>
                <a:cs typeface="+mn-lt"/>
              </a:rPr>
              <a:t>. </a:t>
            </a:r>
            <a:endParaRPr lang="en-US" sz="2800" dirty="0"/>
          </a:p>
          <a:p>
            <a:pPr algn="l"/>
            <a:endParaRPr lang="en-US" dirty="0">
              <a:ea typeface="Calibri"/>
              <a:cs typeface="Calibri"/>
            </a:endParaRPr>
          </a:p>
        </p:txBody>
      </p:sp>
      <p:sp>
        <p:nvSpPr>
          <p:cNvPr id="4" name="TextBox 3">
            <a:extLst>
              <a:ext uri="{FF2B5EF4-FFF2-40B4-BE49-F238E27FC236}">
                <a16:creationId xmlns:a16="http://schemas.microsoft.com/office/drawing/2014/main" id="{69758B72-B92D-C658-32B9-DAC34C0D014B}"/>
              </a:ext>
            </a:extLst>
          </p:cNvPr>
          <p:cNvSpPr txBox="1"/>
          <p:nvPr/>
        </p:nvSpPr>
        <p:spPr>
          <a:xfrm>
            <a:off x="0" y="225610"/>
            <a:ext cx="9906754" cy="369332"/>
          </a:xfrm>
          <a:prstGeom prst="rect">
            <a:avLst/>
          </a:prstGeom>
          <a:noFill/>
        </p:spPr>
        <p:txBody>
          <a:bodyPr wrap="square">
            <a:spAutoFit/>
          </a:bodyPr>
          <a:lstStyle/>
          <a:p>
            <a:r>
              <a:rPr lang="en-US" sz="1800" b="1" dirty="0">
                <a:ea typeface="+mn-lt"/>
                <a:cs typeface="+mn-lt"/>
              </a:rPr>
              <a:t>Marching On The </a:t>
            </a:r>
            <a:r>
              <a:rPr lang="en-US" sz="1800" b="1" dirty="0" err="1">
                <a:ea typeface="+mn-lt"/>
                <a:cs typeface="+mn-lt"/>
              </a:rPr>
              <a:t>Colours</a:t>
            </a:r>
            <a:r>
              <a:rPr lang="en-US" sz="1800" b="1" dirty="0">
                <a:ea typeface="+mn-lt"/>
                <a:cs typeface="+mn-lt"/>
              </a:rPr>
              <a:t> at the opening and closing ceremonies of legion meetings. (cont’d)</a:t>
            </a:r>
            <a:endParaRPr lang="en-US" sz="1600" dirty="0">
              <a:cs typeface="Calibri" panose="020F0502020204030204"/>
            </a:endParaRPr>
          </a:p>
        </p:txBody>
      </p:sp>
    </p:spTree>
    <p:extLst>
      <p:ext uri="{BB962C8B-B14F-4D97-AF65-F5344CB8AC3E}">
        <p14:creationId xmlns:p14="http://schemas.microsoft.com/office/powerpoint/2010/main" val="36506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32B58141-94EA-7522-17E3-D3B13C62EBE3}"/>
              </a:ext>
            </a:extLst>
          </p:cNvPr>
          <p:cNvPicPr>
            <a:picLocks noChangeAspect="1"/>
          </p:cNvPicPr>
          <p:nvPr/>
        </p:nvPicPr>
        <p:blipFill>
          <a:blip r:embed="rId2"/>
          <a:stretch>
            <a:fillRect/>
          </a:stretch>
        </p:blipFill>
        <p:spPr>
          <a:xfrm>
            <a:off x="9863893" y="98622"/>
            <a:ext cx="2189382" cy="682861"/>
          </a:xfrm>
          <a:prstGeom prst="rect">
            <a:avLst/>
          </a:prstGeom>
        </p:spPr>
      </p:pic>
      <p:sp>
        <p:nvSpPr>
          <p:cNvPr id="9" name="Content Placeholder 8">
            <a:extLst>
              <a:ext uri="{FF2B5EF4-FFF2-40B4-BE49-F238E27FC236}">
                <a16:creationId xmlns:a16="http://schemas.microsoft.com/office/drawing/2014/main" id="{5B57ECF6-1877-24D5-5707-35BDAE66DAEE}"/>
              </a:ext>
            </a:extLst>
          </p:cNvPr>
          <p:cNvSpPr>
            <a:spLocks noGrp="1"/>
          </p:cNvSpPr>
          <p:nvPr>
            <p:ph idx="1"/>
          </p:nvPr>
        </p:nvSpPr>
        <p:spPr>
          <a:xfrm>
            <a:off x="-1731" y="1011671"/>
            <a:ext cx="12134849" cy="5754110"/>
          </a:xfrm>
        </p:spPr>
        <p:txBody>
          <a:bodyPr vert="horz" lIns="91440" tIns="45720" rIns="91440" bIns="45720" rtlCol="0" anchor="t">
            <a:normAutofit/>
          </a:bodyPr>
          <a:lstStyle/>
          <a:p>
            <a:pPr marL="0" indent="0">
              <a:buNone/>
            </a:pPr>
            <a:r>
              <a:rPr lang="en-US" sz="4000" b="1" dirty="0">
                <a:highlight>
                  <a:srgbClr val="FFFF00"/>
                </a:highlight>
                <a:ea typeface="+mn-lt"/>
                <a:cs typeface="+mn-lt"/>
              </a:rPr>
              <a:t>Note </a:t>
            </a:r>
            <a:r>
              <a:rPr lang="en-US" sz="4000" dirty="0">
                <a:ea typeface="+mn-lt"/>
                <a:cs typeface="+mn-lt"/>
              </a:rPr>
              <a:t>- BREAKING THE COLOURS – At no time should members walk through the </a:t>
            </a:r>
            <a:r>
              <a:rPr lang="en-US" sz="4000" dirty="0" err="1">
                <a:ea typeface="+mn-lt"/>
                <a:cs typeface="+mn-lt"/>
              </a:rPr>
              <a:t>Colours</a:t>
            </a:r>
            <a:r>
              <a:rPr lang="en-US" sz="4000" dirty="0">
                <a:ea typeface="+mn-lt"/>
                <a:cs typeface="+mn-lt"/>
              </a:rPr>
              <a:t> once they have been posted for Legion meetings or Conventions. When the </a:t>
            </a:r>
            <a:r>
              <a:rPr lang="en-US" sz="4000" dirty="0" err="1">
                <a:ea typeface="+mn-lt"/>
                <a:cs typeface="+mn-lt"/>
              </a:rPr>
              <a:t>colours</a:t>
            </a:r>
            <a:r>
              <a:rPr lang="en-US" sz="4000" dirty="0">
                <a:ea typeface="+mn-lt"/>
                <a:cs typeface="+mn-lt"/>
              </a:rPr>
              <a:t> are being posted for large assemblies, meetings and conventions, if possible, they should be placed in such a position so that no one can Break the </a:t>
            </a:r>
            <a:r>
              <a:rPr lang="en-US" sz="4000" dirty="0" err="1">
                <a:ea typeface="+mn-lt"/>
                <a:cs typeface="+mn-lt"/>
              </a:rPr>
              <a:t>Colours</a:t>
            </a:r>
            <a:r>
              <a:rPr lang="en-US" sz="4000" dirty="0">
                <a:ea typeface="+mn-lt"/>
                <a:cs typeface="+mn-lt"/>
              </a:rPr>
              <a:t> by walking through them. Should this not be possible, then members are to walk around behind the </a:t>
            </a:r>
            <a:r>
              <a:rPr lang="en-US" sz="4000" dirty="0" err="1">
                <a:ea typeface="+mn-lt"/>
                <a:cs typeface="+mn-lt"/>
              </a:rPr>
              <a:t>colours</a:t>
            </a:r>
            <a:r>
              <a:rPr lang="en-US" sz="4000" dirty="0">
                <a:ea typeface="+mn-lt"/>
                <a:cs typeface="+mn-lt"/>
              </a:rPr>
              <a:t> to reach the stage or head table area, and not through them. </a:t>
            </a:r>
            <a:endParaRPr lang="en-US" sz="4000"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56381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EE402-7CE3-8B2A-0867-8F56444BF2B4}"/>
              </a:ext>
            </a:extLst>
          </p:cNvPr>
          <p:cNvSpPr>
            <a:spLocks noGrp="1"/>
          </p:cNvSpPr>
          <p:nvPr>
            <p:ph idx="1"/>
          </p:nvPr>
        </p:nvSpPr>
        <p:spPr>
          <a:xfrm>
            <a:off x="145143" y="3204482"/>
            <a:ext cx="12046857" cy="3554896"/>
          </a:xfrm>
        </p:spPr>
        <p:txBody>
          <a:bodyPr/>
          <a:lstStyle/>
          <a:p>
            <a:pPr marL="0" indent="0" algn="ctr">
              <a:buNone/>
            </a:pPr>
            <a:r>
              <a:rPr lang="en-US" dirty="0"/>
              <a:t>Thank you for your attentiveness and participation.  Should you have any further questions, please feel free to approach me after this briefing.</a:t>
            </a:r>
          </a:p>
          <a:p>
            <a:endParaRPr lang="en-US" dirty="0"/>
          </a:p>
        </p:txBody>
      </p:sp>
      <p:pic>
        <p:nvPicPr>
          <p:cNvPr id="4" name="Picture 3" descr="A picture containing text, clipart&#10;&#10;Description automatically generated">
            <a:extLst>
              <a:ext uri="{FF2B5EF4-FFF2-40B4-BE49-F238E27FC236}">
                <a16:creationId xmlns:a16="http://schemas.microsoft.com/office/drawing/2014/main" id="{A3D8BB5F-FFCA-2439-6C1E-E3AC73CE31E4}"/>
              </a:ext>
            </a:extLst>
          </p:cNvPr>
          <p:cNvPicPr>
            <a:picLocks noChangeAspect="1"/>
          </p:cNvPicPr>
          <p:nvPr/>
        </p:nvPicPr>
        <p:blipFill>
          <a:blip r:embed="rId2"/>
          <a:stretch>
            <a:fillRect/>
          </a:stretch>
        </p:blipFill>
        <p:spPr>
          <a:xfrm>
            <a:off x="9863893" y="98622"/>
            <a:ext cx="2189382" cy="682861"/>
          </a:xfrm>
          <a:prstGeom prst="rect">
            <a:avLst/>
          </a:prstGeom>
        </p:spPr>
      </p:pic>
    </p:spTree>
    <p:extLst>
      <p:ext uri="{BB962C8B-B14F-4D97-AF65-F5344CB8AC3E}">
        <p14:creationId xmlns:p14="http://schemas.microsoft.com/office/powerpoint/2010/main" val="320798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548C-FCAE-EEB9-97B9-8758E0746DB8}"/>
              </a:ext>
            </a:extLst>
          </p:cNvPr>
          <p:cNvSpPr>
            <a:spLocks noGrp="1"/>
          </p:cNvSpPr>
          <p:nvPr>
            <p:ph type="title"/>
          </p:nvPr>
        </p:nvSpPr>
        <p:spPr/>
        <p:txBody>
          <a:bodyPr/>
          <a:lstStyle/>
          <a:p>
            <a:r>
              <a:rPr lang="en-US">
                <a:ea typeface="Calibri Light"/>
                <a:cs typeface="Calibri Light"/>
              </a:rPr>
              <a:t>The </a:t>
            </a:r>
            <a:r>
              <a:rPr lang="en-US" err="1">
                <a:ea typeface="Calibri Light"/>
                <a:cs typeface="Calibri Light"/>
              </a:rPr>
              <a:t>Colour</a:t>
            </a:r>
            <a:r>
              <a:rPr lang="en-US">
                <a:ea typeface="Calibri Light"/>
                <a:cs typeface="Calibri Light"/>
              </a:rPr>
              <a:t> Party and Parades</a:t>
            </a:r>
            <a:endParaRPr lang="en-US"/>
          </a:p>
        </p:txBody>
      </p:sp>
      <p:sp>
        <p:nvSpPr>
          <p:cNvPr id="3" name="Content Placeholder 2">
            <a:extLst>
              <a:ext uri="{FF2B5EF4-FFF2-40B4-BE49-F238E27FC236}">
                <a16:creationId xmlns:a16="http://schemas.microsoft.com/office/drawing/2014/main" id="{83959786-2208-906C-DA91-147534392BA9}"/>
              </a:ext>
            </a:extLst>
          </p:cNvPr>
          <p:cNvSpPr>
            <a:spLocks noGrp="1"/>
          </p:cNvSpPr>
          <p:nvPr>
            <p:ph idx="1"/>
          </p:nvPr>
        </p:nvSpPr>
        <p:spPr>
          <a:xfrm>
            <a:off x="24970" y="1478839"/>
            <a:ext cx="11964118" cy="5325404"/>
          </a:xfrm>
        </p:spPr>
        <p:txBody>
          <a:bodyPr vert="horz" lIns="91440" tIns="45720" rIns="91440" bIns="45720" rtlCol="0" anchor="t">
            <a:normAutofit/>
          </a:bodyPr>
          <a:lstStyle/>
          <a:p>
            <a:pPr>
              <a:buNone/>
            </a:pPr>
            <a:r>
              <a:rPr lang="en-US" sz="2000" b="1">
                <a:ea typeface="+mn-lt"/>
                <a:cs typeface="+mn-lt"/>
              </a:rPr>
              <a:t>Dress and Deportment. </a:t>
            </a:r>
            <a:endParaRPr lang="en-US" sz="3200">
              <a:ea typeface="+mn-lt"/>
              <a:cs typeface="+mn-lt"/>
            </a:endParaRPr>
          </a:p>
          <a:p>
            <a:pPr>
              <a:buNone/>
            </a:pPr>
            <a:r>
              <a:rPr lang="en-US" sz="2000">
                <a:ea typeface="+mn-lt"/>
                <a:cs typeface="+mn-lt"/>
              </a:rPr>
              <a:t>Members of the </a:t>
            </a:r>
            <a:r>
              <a:rPr lang="en-US" sz="2000" err="1">
                <a:ea typeface="+mn-lt"/>
                <a:cs typeface="+mn-lt"/>
              </a:rPr>
              <a:t>Colour</a:t>
            </a:r>
            <a:r>
              <a:rPr lang="en-US" sz="2000">
                <a:ea typeface="+mn-lt"/>
                <a:cs typeface="+mn-lt"/>
              </a:rPr>
              <a:t> Party, including the </a:t>
            </a:r>
            <a:r>
              <a:rPr lang="en-US" sz="2000" err="1">
                <a:ea typeface="+mn-lt"/>
                <a:cs typeface="+mn-lt"/>
              </a:rPr>
              <a:t>Colour</a:t>
            </a:r>
            <a:r>
              <a:rPr lang="en-US" sz="2000">
                <a:ea typeface="+mn-lt"/>
                <a:cs typeface="+mn-lt"/>
              </a:rPr>
              <a:t> Party Commander and Parade Commander, shall wear Legion dress with everyone having the same standard of dress.</a:t>
            </a:r>
            <a:endParaRPr lang="en-US" sz="2000">
              <a:cs typeface="Calibri"/>
            </a:endParaRPr>
          </a:p>
          <a:p>
            <a:pPr marL="0" indent="0">
              <a:buNone/>
            </a:pPr>
            <a:endParaRPr lang="en-US" sz="2000">
              <a:ea typeface="Calibri" panose="020F0502020204030204"/>
              <a:cs typeface="Calibri" panose="020F0502020204030204"/>
            </a:endParaRPr>
          </a:p>
          <a:p>
            <a:pPr marL="0" indent="0">
              <a:buNone/>
            </a:pPr>
            <a:r>
              <a:rPr lang="en-US" sz="2000">
                <a:ea typeface="Calibri" panose="020F0502020204030204"/>
                <a:cs typeface="Calibri" panose="020F0502020204030204"/>
              </a:rPr>
              <a:t>The </a:t>
            </a:r>
            <a:r>
              <a:rPr lang="en-US" sz="2000" err="1">
                <a:ea typeface="Calibri" panose="020F0502020204030204"/>
                <a:cs typeface="Calibri" panose="020F0502020204030204"/>
              </a:rPr>
              <a:t>Colour</a:t>
            </a:r>
            <a:r>
              <a:rPr lang="en-US" sz="2000">
                <a:ea typeface="Calibri" panose="020F0502020204030204"/>
                <a:cs typeface="Calibri" panose="020F0502020204030204"/>
              </a:rPr>
              <a:t> Party may be commanded by:</a:t>
            </a:r>
            <a:endParaRPr lang="en-US" sz="2000">
              <a:cs typeface="Calibri"/>
            </a:endParaRPr>
          </a:p>
          <a:p>
            <a:pPr marL="514350" indent="-514350">
              <a:buAutoNum type="arabicPeriod"/>
            </a:pPr>
            <a:r>
              <a:rPr lang="en-US" sz="2000">
                <a:ea typeface="Calibri" panose="020F0502020204030204"/>
                <a:cs typeface="Calibri" panose="020F0502020204030204"/>
              </a:rPr>
              <a:t>A Sgt-at-Arms;</a:t>
            </a:r>
          </a:p>
          <a:p>
            <a:pPr marL="514350" indent="-514350">
              <a:buAutoNum type="arabicPeriod"/>
            </a:pPr>
            <a:r>
              <a:rPr lang="en-US" sz="2000">
                <a:ea typeface="Calibri" panose="020F0502020204030204"/>
                <a:cs typeface="Calibri" panose="020F0502020204030204"/>
              </a:rPr>
              <a:t>A </a:t>
            </a:r>
            <a:r>
              <a:rPr lang="en-US" sz="2000" err="1">
                <a:ea typeface="Calibri" panose="020F0502020204030204"/>
                <a:cs typeface="Calibri" panose="020F0502020204030204"/>
              </a:rPr>
              <a:t>Colour</a:t>
            </a:r>
            <a:r>
              <a:rPr lang="en-US" sz="2000">
                <a:ea typeface="Calibri" panose="020F0502020204030204"/>
                <a:cs typeface="Calibri" panose="020F0502020204030204"/>
              </a:rPr>
              <a:t> Party Commander; or</a:t>
            </a:r>
          </a:p>
          <a:p>
            <a:pPr marL="514350" indent="-514350">
              <a:buAutoNum type="arabicPeriod"/>
            </a:pPr>
            <a:r>
              <a:rPr lang="en-US" sz="2000">
                <a:ea typeface="Calibri" panose="020F0502020204030204"/>
                <a:cs typeface="Calibri" panose="020F0502020204030204"/>
              </a:rPr>
              <a:t>The Comrade carrying the Canadian Flag.</a:t>
            </a:r>
          </a:p>
          <a:p>
            <a:pPr marL="0" indent="0">
              <a:buNone/>
            </a:pPr>
            <a:endParaRPr lang="en-US" sz="2000">
              <a:ea typeface="Calibri" panose="020F0502020204030204"/>
              <a:cs typeface="Calibri" panose="020F0502020204030204"/>
            </a:endParaRPr>
          </a:p>
          <a:p>
            <a:pPr marL="0" indent="0">
              <a:buNone/>
            </a:pPr>
            <a:r>
              <a:rPr lang="en-US" sz="2000">
                <a:ea typeface="Calibri" panose="020F0502020204030204"/>
                <a:cs typeface="Calibri" panose="020F0502020204030204"/>
              </a:rPr>
              <a:t>The term </a:t>
            </a:r>
            <a:r>
              <a:rPr lang="en-US" sz="2000" err="1">
                <a:ea typeface="Calibri" panose="020F0502020204030204"/>
                <a:cs typeface="Calibri" panose="020F0502020204030204"/>
              </a:rPr>
              <a:t>Colour</a:t>
            </a:r>
            <a:r>
              <a:rPr lang="en-US" sz="2000">
                <a:ea typeface="Calibri" panose="020F0502020204030204"/>
                <a:cs typeface="Calibri" panose="020F0502020204030204"/>
              </a:rPr>
              <a:t> Party is to be interpreted to mean any of the appointments listed above and the group of persons carrying the flags.</a:t>
            </a:r>
          </a:p>
          <a:p>
            <a:pPr marL="0" indent="0">
              <a:buNone/>
            </a:pPr>
            <a:endParaRPr lang="en-US" sz="2000">
              <a:ea typeface="Calibri" panose="020F0502020204030204"/>
              <a:cs typeface="Calibri" panose="020F0502020204030204"/>
            </a:endParaRPr>
          </a:p>
          <a:p>
            <a:pPr marL="0" indent="0">
              <a:buNone/>
            </a:pPr>
            <a:r>
              <a:rPr lang="en-US" sz="2000">
                <a:ea typeface="Calibri" panose="020F0502020204030204"/>
                <a:cs typeface="Calibri" panose="020F0502020204030204"/>
              </a:rPr>
              <a:t>Comrades selected to be part of the </a:t>
            </a:r>
            <a:r>
              <a:rPr lang="en-US" sz="2000" err="1">
                <a:ea typeface="Calibri"/>
                <a:cs typeface="Calibri"/>
              </a:rPr>
              <a:t>Colour</a:t>
            </a:r>
            <a:r>
              <a:rPr lang="en-US" sz="2000">
                <a:ea typeface="Calibri"/>
                <a:cs typeface="Calibri"/>
              </a:rPr>
              <a:t> Party must receive training that addresses basic drill movements, flag protocol and flag drill.</a:t>
            </a:r>
          </a:p>
        </p:txBody>
      </p:sp>
      <p:pic>
        <p:nvPicPr>
          <p:cNvPr id="5" name="Picture 4" descr="A picture containing text, clipart&#10;&#10;Description automatically generated">
            <a:extLst>
              <a:ext uri="{FF2B5EF4-FFF2-40B4-BE49-F238E27FC236}">
                <a16:creationId xmlns:a16="http://schemas.microsoft.com/office/drawing/2014/main" id="{EBC20418-EDE8-B614-499E-E5D571A33202}"/>
              </a:ext>
            </a:extLst>
          </p:cNvPr>
          <p:cNvPicPr>
            <a:picLocks noChangeAspect="1"/>
          </p:cNvPicPr>
          <p:nvPr/>
        </p:nvPicPr>
        <p:blipFill>
          <a:blip r:embed="rId2"/>
          <a:stretch>
            <a:fillRect/>
          </a:stretch>
        </p:blipFill>
        <p:spPr>
          <a:xfrm>
            <a:off x="10811340" y="111610"/>
            <a:ext cx="1178435" cy="412266"/>
          </a:xfrm>
          <a:prstGeom prst="rect">
            <a:avLst/>
          </a:prstGeom>
        </p:spPr>
      </p:pic>
    </p:spTree>
    <p:extLst>
      <p:ext uri="{BB962C8B-B14F-4D97-AF65-F5344CB8AC3E}">
        <p14:creationId xmlns:p14="http://schemas.microsoft.com/office/powerpoint/2010/main" val="38616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0F2A-7513-8127-BEF1-48AA2C1C986D}"/>
              </a:ext>
            </a:extLst>
          </p:cNvPr>
          <p:cNvSpPr>
            <a:spLocks noGrp="1"/>
          </p:cNvSpPr>
          <p:nvPr>
            <p:ph type="title"/>
          </p:nvPr>
        </p:nvSpPr>
        <p:spPr>
          <a:xfrm>
            <a:off x="64294" y="1984"/>
            <a:ext cx="10051257" cy="956470"/>
          </a:xfrm>
        </p:spPr>
        <p:txBody>
          <a:bodyPr/>
          <a:lstStyle/>
          <a:p>
            <a:r>
              <a:rPr lang="en-US">
                <a:ea typeface="Calibri Light"/>
                <a:cs typeface="Calibri Light"/>
              </a:rPr>
              <a:t>The </a:t>
            </a:r>
            <a:r>
              <a:rPr lang="en-US" err="1">
                <a:ea typeface="Calibri Light"/>
                <a:cs typeface="Calibri Light"/>
              </a:rPr>
              <a:t>Colour</a:t>
            </a:r>
            <a:r>
              <a:rPr lang="en-US">
                <a:ea typeface="Calibri Light"/>
                <a:cs typeface="Calibri Light"/>
              </a:rPr>
              <a:t> Party (Consists of)</a:t>
            </a:r>
            <a:endParaRPr lang="en-US"/>
          </a:p>
        </p:txBody>
      </p:sp>
      <p:sp>
        <p:nvSpPr>
          <p:cNvPr id="3" name="Content Placeholder 2">
            <a:extLst>
              <a:ext uri="{FF2B5EF4-FFF2-40B4-BE49-F238E27FC236}">
                <a16:creationId xmlns:a16="http://schemas.microsoft.com/office/drawing/2014/main" id="{0825CF7D-2295-F7B5-A2C4-1A529DA035DE}"/>
              </a:ext>
            </a:extLst>
          </p:cNvPr>
          <p:cNvSpPr>
            <a:spLocks noGrp="1"/>
          </p:cNvSpPr>
          <p:nvPr>
            <p:ph idx="1"/>
          </p:nvPr>
        </p:nvSpPr>
        <p:spPr>
          <a:xfrm>
            <a:off x="207169" y="837408"/>
            <a:ext cx="11861005" cy="5911054"/>
          </a:xfrm>
        </p:spPr>
        <p:txBody>
          <a:bodyPr vert="horz" lIns="91440" tIns="45720" rIns="91440" bIns="45720" rtlCol="0" anchor="t">
            <a:normAutofit fontScale="70000" lnSpcReduction="20000"/>
          </a:bodyPr>
          <a:lstStyle/>
          <a:p>
            <a:pPr marL="0" indent="0">
              <a:buNone/>
            </a:pPr>
            <a:endParaRPr lang="en-US"/>
          </a:p>
          <a:p>
            <a:pPr marL="514350" indent="-514350">
              <a:buAutoNum type="arabicPeriod"/>
            </a:pPr>
            <a:r>
              <a:rPr lang="en-US">
                <a:ea typeface="Calibri"/>
                <a:cs typeface="Calibri"/>
              </a:rPr>
              <a:t>The Canadian Flag;</a:t>
            </a:r>
          </a:p>
          <a:p>
            <a:pPr marL="514350" indent="-514350">
              <a:buAutoNum type="arabicPeriod"/>
            </a:pPr>
            <a:endParaRPr lang="en-US">
              <a:ea typeface="Calibri"/>
              <a:cs typeface="Calibri"/>
            </a:endParaRPr>
          </a:p>
          <a:p>
            <a:pPr marL="514350" indent="-514350">
              <a:buAutoNum type="arabicPeriod"/>
            </a:pPr>
            <a:r>
              <a:rPr lang="en-US">
                <a:ea typeface="Calibri"/>
                <a:cs typeface="Calibri"/>
              </a:rPr>
              <a:t>The Red Ensign(1922 – 1957);</a:t>
            </a:r>
          </a:p>
          <a:p>
            <a:pPr marL="514350" indent="-514350">
              <a:buAutoNum type="arabicPeriod"/>
            </a:pPr>
            <a:endParaRPr lang="en-US">
              <a:ea typeface="Calibri"/>
              <a:cs typeface="Calibri"/>
            </a:endParaRPr>
          </a:p>
          <a:p>
            <a:pPr marL="514350" indent="-514350">
              <a:buAutoNum type="arabicPeriod"/>
            </a:pPr>
            <a:r>
              <a:rPr lang="en-US">
                <a:ea typeface="Calibri"/>
                <a:cs typeface="Calibri"/>
              </a:rPr>
              <a:t>The Royal Union Flag;</a:t>
            </a:r>
          </a:p>
          <a:p>
            <a:pPr marL="514350" indent="-514350">
              <a:buAutoNum type="arabicPeriod"/>
            </a:pPr>
            <a:endParaRPr lang="en-US">
              <a:ea typeface="Calibri"/>
              <a:cs typeface="Calibri"/>
            </a:endParaRPr>
          </a:p>
          <a:p>
            <a:pPr marL="514350" indent="-514350">
              <a:buAutoNum type="arabicPeriod"/>
            </a:pPr>
            <a:r>
              <a:rPr lang="en-US">
                <a:ea typeface="Calibri"/>
                <a:cs typeface="Calibri"/>
              </a:rPr>
              <a:t>The appropriate Provincial or Territorial flag(s);</a:t>
            </a:r>
          </a:p>
          <a:p>
            <a:pPr marL="514350" indent="-514350">
              <a:buAutoNum type="arabicPeriod"/>
            </a:pPr>
            <a:endParaRPr lang="en-US">
              <a:ea typeface="Calibri"/>
              <a:cs typeface="Calibri"/>
            </a:endParaRPr>
          </a:p>
          <a:p>
            <a:pPr marL="514350" indent="-514350">
              <a:buAutoNum type="arabicPeriod"/>
            </a:pPr>
            <a:r>
              <a:rPr lang="en-US">
                <a:ea typeface="Calibri"/>
                <a:cs typeface="Calibri"/>
              </a:rPr>
              <a:t>The United Nations (UN) Flag;</a:t>
            </a:r>
          </a:p>
          <a:p>
            <a:pPr marL="514350" indent="-514350">
              <a:buAutoNum type="arabicPeriod"/>
            </a:pPr>
            <a:endParaRPr lang="en-US">
              <a:ea typeface="Calibri"/>
              <a:cs typeface="Calibri"/>
            </a:endParaRPr>
          </a:p>
          <a:p>
            <a:pPr marL="514350" indent="-514350">
              <a:buAutoNum type="arabicPeriod"/>
            </a:pPr>
            <a:r>
              <a:rPr lang="en-US">
                <a:ea typeface="Calibri"/>
                <a:cs typeface="Calibri"/>
              </a:rPr>
              <a:t>The NATO Flag;</a:t>
            </a:r>
          </a:p>
          <a:p>
            <a:pPr marL="514350" indent="-514350">
              <a:buAutoNum type="arabicPeriod"/>
            </a:pPr>
            <a:endParaRPr lang="en-US">
              <a:ea typeface="Calibri"/>
              <a:cs typeface="Calibri"/>
            </a:endParaRPr>
          </a:p>
          <a:p>
            <a:pPr marL="514350" indent="-514350">
              <a:buAutoNum type="arabicPeriod"/>
            </a:pPr>
            <a:r>
              <a:rPr lang="en-US">
                <a:ea typeface="Calibri"/>
                <a:cs typeface="Calibri"/>
              </a:rPr>
              <a:t>The Legion Banner;  and </a:t>
            </a:r>
          </a:p>
          <a:p>
            <a:pPr marL="514350" indent="-514350">
              <a:buAutoNum type="arabicPeriod"/>
            </a:pPr>
            <a:endParaRPr lang="en-US">
              <a:ea typeface="Calibri"/>
              <a:cs typeface="Calibri"/>
            </a:endParaRPr>
          </a:p>
          <a:p>
            <a:pPr marL="514350" indent="-514350">
              <a:buAutoNum type="arabicPeriod"/>
            </a:pPr>
            <a:endParaRPr lang="en-US">
              <a:ea typeface="Calibri"/>
              <a:cs typeface="Calibri"/>
            </a:endParaRPr>
          </a:p>
          <a:p>
            <a:pPr marL="514350" indent="-514350">
              <a:buAutoNum type="arabicPeriod"/>
            </a:pPr>
            <a:r>
              <a:rPr lang="en-US">
                <a:ea typeface="Calibri"/>
                <a:cs typeface="Calibri"/>
              </a:rPr>
              <a:t>The Ladies Auxiliary Banner.</a:t>
            </a:r>
          </a:p>
          <a:p>
            <a:pPr marL="514350" indent="-514350">
              <a:buAutoNum type="arabicPeriod"/>
            </a:pPr>
            <a:endParaRPr lang="en-US">
              <a:ea typeface="Calibri"/>
              <a:cs typeface="Calibri"/>
            </a:endParaRPr>
          </a:p>
        </p:txBody>
      </p:sp>
      <p:pic>
        <p:nvPicPr>
          <p:cNvPr id="5" name="Picture 4" descr="A picture containing text, clipart&#10;&#10;Description automatically generated">
            <a:extLst>
              <a:ext uri="{FF2B5EF4-FFF2-40B4-BE49-F238E27FC236}">
                <a16:creationId xmlns:a16="http://schemas.microsoft.com/office/drawing/2014/main" id="{09F170F1-F2D6-DF0D-D076-BF31C8B0FF2A}"/>
              </a:ext>
            </a:extLst>
          </p:cNvPr>
          <p:cNvPicPr>
            <a:picLocks noChangeAspect="1"/>
          </p:cNvPicPr>
          <p:nvPr/>
        </p:nvPicPr>
        <p:blipFill>
          <a:blip r:embed="rId2"/>
          <a:stretch>
            <a:fillRect/>
          </a:stretch>
        </p:blipFill>
        <p:spPr>
          <a:xfrm>
            <a:off x="10811340" y="111610"/>
            <a:ext cx="1178435" cy="412266"/>
          </a:xfrm>
          <a:prstGeom prst="rect">
            <a:avLst/>
          </a:prstGeom>
        </p:spPr>
      </p:pic>
      <p:pic>
        <p:nvPicPr>
          <p:cNvPr id="4" name="Picture 5" descr="A picture containing shape&#10;&#10;Description automatically generated">
            <a:extLst>
              <a:ext uri="{FF2B5EF4-FFF2-40B4-BE49-F238E27FC236}">
                <a16:creationId xmlns:a16="http://schemas.microsoft.com/office/drawing/2014/main" id="{3913B992-B05A-29AE-C657-B635527AFCA5}"/>
              </a:ext>
            </a:extLst>
          </p:cNvPr>
          <p:cNvPicPr>
            <a:picLocks noChangeAspect="1"/>
          </p:cNvPicPr>
          <p:nvPr/>
        </p:nvPicPr>
        <p:blipFill>
          <a:blip r:embed="rId3"/>
          <a:stretch>
            <a:fillRect/>
          </a:stretch>
        </p:blipFill>
        <p:spPr>
          <a:xfrm>
            <a:off x="4779007" y="959968"/>
            <a:ext cx="653615" cy="657332"/>
          </a:xfrm>
          <a:prstGeom prst="rect">
            <a:avLst/>
          </a:prstGeom>
        </p:spPr>
      </p:pic>
      <p:pic>
        <p:nvPicPr>
          <p:cNvPr id="6" name="Picture 6" descr="Logo&#10;&#10;Description automatically generated">
            <a:extLst>
              <a:ext uri="{FF2B5EF4-FFF2-40B4-BE49-F238E27FC236}">
                <a16:creationId xmlns:a16="http://schemas.microsoft.com/office/drawing/2014/main" id="{F0779443-D533-3CB5-F50A-8063AF32D5EA}"/>
              </a:ext>
            </a:extLst>
          </p:cNvPr>
          <p:cNvPicPr>
            <a:picLocks noChangeAspect="1"/>
          </p:cNvPicPr>
          <p:nvPr/>
        </p:nvPicPr>
        <p:blipFill>
          <a:blip r:embed="rId4"/>
          <a:stretch>
            <a:fillRect/>
          </a:stretch>
        </p:blipFill>
        <p:spPr>
          <a:xfrm>
            <a:off x="4772668" y="1714193"/>
            <a:ext cx="796164" cy="406001"/>
          </a:xfrm>
          <a:prstGeom prst="rect">
            <a:avLst/>
          </a:prstGeom>
        </p:spPr>
      </p:pic>
      <p:pic>
        <p:nvPicPr>
          <p:cNvPr id="7" name="Picture 7" descr="Logo, company name&#10;&#10;Description automatically generated">
            <a:extLst>
              <a:ext uri="{FF2B5EF4-FFF2-40B4-BE49-F238E27FC236}">
                <a16:creationId xmlns:a16="http://schemas.microsoft.com/office/drawing/2014/main" id="{43371FE1-A4BC-2D12-C243-C2809C32FC32}"/>
              </a:ext>
            </a:extLst>
          </p:cNvPr>
          <p:cNvPicPr>
            <a:picLocks noChangeAspect="1"/>
          </p:cNvPicPr>
          <p:nvPr/>
        </p:nvPicPr>
        <p:blipFill>
          <a:blip r:embed="rId5"/>
          <a:stretch>
            <a:fillRect/>
          </a:stretch>
        </p:blipFill>
        <p:spPr>
          <a:xfrm>
            <a:off x="4773846" y="2366335"/>
            <a:ext cx="779216" cy="393809"/>
          </a:xfrm>
          <a:prstGeom prst="rect">
            <a:avLst/>
          </a:prstGeom>
        </p:spPr>
      </p:pic>
      <p:pic>
        <p:nvPicPr>
          <p:cNvPr id="8" name="Picture 8" descr="Logo, company name&#10;&#10;Description automatically generated">
            <a:extLst>
              <a:ext uri="{FF2B5EF4-FFF2-40B4-BE49-F238E27FC236}">
                <a16:creationId xmlns:a16="http://schemas.microsoft.com/office/drawing/2014/main" id="{444ACB09-6316-09F5-A3F0-DDA619792071}"/>
              </a:ext>
            </a:extLst>
          </p:cNvPr>
          <p:cNvPicPr>
            <a:picLocks noChangeAspect="1"/>
          </p:cNvPicPr>
          <p:nvPr/>
        </p:nvPicPr>
        <p:blipFill>
          <a:blip r:embed="rId6"/>
          <a:stretch>
            <a:fillRect/>
          </a:stretch>
        </p:blipFill>
        <p:spPr>
          <a:xfrm>
            <a:off x="5772721" y="3015952"/>
            <a:ext cx="987634" cy="633530"/>
          </a:xfrm>
          <a:prstGeom prst="rect">
            <a:avLst/>
          </a:prstGeom>
        </p:spPr>
      </p:pic>
      <p:pic>
        <p:nvPicPr>
          <p:cNvPr id="9" name="Picture 9" descr="Logo&#10;&#10;Description automatically generated">
            <a:extLst>
              <a:ext uri="{FF2B5EF4-FFF2-40B4-BE49-F238E27FC236}">
                <a16:creationId xmlns:a16="http://schemas.microsoft.com/office/drawing/2014/main" id="{CB26F868-48EA-0FBC-119E-E8B5619A6BC0}"/>
              </a:ext>
            </a:extLst>
          </p:cNvPr>
          <p:cNvPicPr>
            <a:picLocks noChangeAspect="1"/>
          </p:cNvPicPr>
          <p:nvPr/>
        </p:nvPicPr>
        <p:blipFill>
          <a:blip r:embed="rId7"/>
          <a:stretch>
            <a:fillRect/>
          </a:stretch>
        </p:blipFill>
        <p:spPr>
          <a:xfrm>
            <a:off x="4719258" y="3706394"/>
            <a:ext cx="903265" cy="493553"/>
          </a:xfrm>
          <a:prstGeom prst="rect">
            <a:avLst/>
          </a:prstGeom>
        </p:spPr>
      </p:pic>
      <p:pic>
        <p:nvPicPr>
          <p:cNvPr id="10" name="Picture 10" descr="Icon&#10;&#10;Description automatically generated">
            <a:extLst>
              <a:ext uri="{FF2B5EF4-FFF2-40B4-BE49-F238E27FC236}">
                <a16:creationId xmlns:a16="http://schemas.microsoft.com/office/drawing/2014/main" id="{6EC0CE0D-6691-13CA-BFD5-4379CF6135B9}"/>
              </a:ext>
            </a:extLst>
          </p:cNvPr>
          <p:cNvPicPr>
            <a:picLocks noChangeAspect="1"/>
          </p:cNvPicPr>
          <p:nvPr/>
        </p:nvPicPr>
        <p:blipFill>
          <a:blip r:embed="rId8"/>
          <a:stretch>
            <a:fillRect/>
          </a:stretch>
        </p:blipFill>
        <p:spPr>
          <a:xfrm>
            <a:off x="4706524" y="4166158"/>
            <a:ext cx="924488" cy="905456"/>
          </a:xfrm>
          <a:prstGeom prst="rect">
            <a:avLst/>
          </a:prstGeom>
        </p:spPr>
      </p:pic>
      <p:pic>
        <p:nvPicPr>
          <p:cNvPr id="11" name="Picture 11" descr="Logo&#10;&#10;Description automatically generated">
            <a:extLst>
              <a:ext uri="{FF2B5EF4-FFF2-40B4-BE49-F238E27FC236}">
                <a16:creationId xmlns:a16="http://schemas.microsoft.com/office/drawing/2014/main" id="{D4CB35F0-6002-4252-F035-33B9BB3832AE}"/>
              </a:ext>
            </a:extLst>
          </p:cNvPr>
          <p:cNvPicPr>
            <a:picLocks noChangeAspect="1"/>
          </p:cNvPicPr>
          <p:nvPr/>
        </p:nvPicPr>
        <p:blipFill>
          <a:blip r:embed="rId9"/>
          <a:stretch>
            <a:fillRect/>
          </a:stretch>
        </p:blipFill>
        <p:spPr>
          <a:xfrm>
            <a:off x="4777696" y="5116231"/>
            <a:ext cx="833624" cy="431424"/>
          </a:xfrm>
          <a:prstGeom prst="rect">
            <a:avLst/>
          </a:prstGeom>
        </p:spPr>
      </p:pic>
      <p:pic>
        <p:nvPicPr>
          <p:cNvPr id="12" name="Picture 12" descr="Logo&#10;&#10;Description automatically generated">
            <a:extLst>
              <a:ext uri="{FF2B5EF4-FFF2-40B4-BE49-F238E27FC236}">
                <a16:creationId xmlns:a16="http://schemas.microsoft.com/office/drawing/2014/main" id="{34453999-F821-5988-02C7-7EAFCA857725}"/>
              </a:ext>
            </a:extLst>
          </p:cNvPr>
          <p:cNvPicPr>
            <a:picLocks noChangeAspect="1"/>
          </p:cNvPicPr>
          <p:nvPr/>
        </p:nvPicPr>
        <p:blipFill>
          <a:blip r:embed="rId10"/>
          <a:stretch>
            <a:fillRect/>
          </a:stretch>
        </p:blipFill>
        <p:spPr>
          <a:xfrm>
            <a:off x="4885134" y="5731667"/>
            <a:ext cx="623887" cy="901303"/>
          </a:xfrm>
          <a:prstGeom prst="rect">
            <a:avLst/>
          </a:prstGeom>
        </p:spPr>
      </p:pic>
    </p:spTree>
    <p:extLst>
      <p:ext uri="{BB962C8B-B14F-4D97-AF65-F5344CB8AC3E}">
        <p14:creationId xmlns:p14="http://schemas.microsoft.com/office/powerpoint/2010/main" val="268916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p:cTn id="3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 calcmode="lin" valueType="num">
                                      <p:cBhvr>
                                        <p:cTn id="4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p:cTn id="49"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51" dur="500"/>
                                        <p:tgtEl>
                                          <p:spTgt spid="3">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16" end="16"/>
                                            </p:txEl>
                                          </p:spTgt>
                                        </p:tgtEl>
                                        <p:attrNameLst>
                                          <p:attrName>style.visibility</p:attrName>
                                        </p:attrNameLst>
                                      </p:cBhvr>
                                      <p:to>
                                        <p:strVal val="visible"/>
                                      </p:to>
                                    </p:set>
                                    <p:anim calcmode="lin" valueType="num">
                                      <p:cBhvr>
                                        <p:cTn id="56"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58"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651F-5255-BD6C-30FE-77CC4EF3CD12}"/>
              </a:ext>
            </a:extLst>
          </p:cNvPr>
          <p:cNvSpPr>
            <a:spLocks noGrp="1"/>
          </p:cNvSpPr>
          <p:nvPr>
            <p:ph type="title"/>
          </p:nvPr>
        </p:nvSpPr>
        <p:spPr>
          <a:xfrm>
            <a:off x="838200" y="365125"/>
            <a:ext cx="6374781" cy="492939"/>
          </a:xfrm>
        </p:spPr>
        <p:txBody>
          <a:bodyPr>
            <a:normAutofit fontScale="90000"/>
          </a:bodyPr>
          <a:lstStyle/>
          <a:p>
            <a:r>
              <a:rPr lang="en-US" err="1">
                <a:cs typeface="Calibri Light"/>
              </a:rPr>
              <a:t>Colour</a:t>
            </a:r>
            <a:r>
              <a:rPr lang="en-US">
                <a:cs typeface="Calibri Light"/>
              </a:rPr>
              <a:t> Party </a:t>
            </a:r>
            <a:r>
              <a:rPr lang="en-US" sz="1600">
                <a:cs typeface="Calibri Light"/>
              </a:rPr>
              <a:t>(Cont'd)</a:t>
            </a:r>
            <a:endParaRPr lang="en-US" sz="1600"/>
          </a:p>
        </p:txBody>
      </p:sp>
      <p:pic>
        <p:nvPicPr>
          <p:cNvPr id="4" name="Picture 4" descr="A picture containing text, clipart&#10;&#10;Description automatically generated">
            <a:extLst>
              <a:ext uri="{FF2B5EF4-FFF2-40B4-BE49-F238E27FC236}">
                <a16:creationId xmlns:a16="http://schemas.microsoft.com/office/drawing/2014/main" id="{183AB89B-1C64-C88C-BB89-DE9B48342FE8}"/>
              </a:ext>
            </a:extLst>
          </p:cNvPr>
          <p:cNvPicPr>
            <a:picLocks noGrp="1" noChangeAspect="1"/>
          </p:cNvPicPr>
          <p:nvPr>
            <p:ph idx="1"/>
          </p:nvPr>
        </p:nvPicPr>
        <p:blipFill>
          <a:blip r:embed="rId2"/>
          <a:stretch>
            <a:fillRect/>
          </a:stretch>
        </p:blipFill>
        <p:spPr>
          <a:xfrm>
            <a:off x="10660856" y="279400"/>
            <a:ext cx="1181100" cy="419100"/>
          </a:xfrm>
        </p:spPr>
      </p:pic>
      <p:sp>
        <p:nvSpPr>
          <p:cNvPr id="5" name="TextBox 4">
            <a:extLst>
              <a:ext uri="{FF2B5EF4-FFF2-40B4-BE49-F238E27FC236}">
                <a16:creationId xmlns:a16="http://schemas.microsoft.com/office/drawing/2014/main" id="{E6D2B15C-B0AE-7C4A-4BE3-C2A9EAD1C33B}"/>
              </a:ext>
            </a:extLst>
          </p:cNvPr>
          <p:cNvSpPr txBox="1"/>
          <p:nvPr/>
        </p:nvSpPr>
        <p:spPr>
          <a:xfrm>
            <a:off x="3012" y="1828800"/>
            <a:ext cx="1218330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     There may be enhanced </a:t>
            </a:r>
            <a:r>
              <a:rPr lang="en-US" sz="2400" dirty="0" err="1">
                <a:cs typeface="Calibri"/>
              </a:rPr>
              <a:t>Colour</a:t>
            </a:r>
            <a:r>
              <a:rPr lang="en-US" sz="2400" dirty="0">
                <a:cs typeface="Calibri"/>
              </a:rPr>
              <a:t> Parties that, in addition to the flags referred to in the previous slide, will carry ALL other Provincial and Territorial Flags.</a:t>
            </a:r>
          </a:p>
          <a:p>
            <a:endParaRPr lang="en-US" sz="2400" dirty="0">
              <a:cs typeface="Calibri"/>
            </a:endParaRPr>
          </a:p>
          <a:p>
            <a:r>
              <a:rPr lang="en-US" sz="2400" dirty="0">
                <a:cs typeface="Calibri"/>
              </a:rPr>
              <a:t>     The Dominion Command </a:t>
            </a:r>
            <a:r>
              <a:rPr lang="en-US" sz="2400" dirty="0" err="1">
                <a:cs typeface="Calibri"/>
              </a:rPr>
              <a:t>Colour</a:t>
            </a:r>
            <a:r>
              <a:rPr lang="en-US" sz="2400" dirty="0">
                <a:cs typeface="Calibri"/>
              </a:rPr>
              <a:t> Party carries 19 flags.  The Six </a:t>
            </a:r>
            <a:r>
              <a:rPr lang="en-US" sz="2400" dirty="0" err="1">
                <a:cs typeface="Calibri"/>
              </a:rPr>
              <a:t>Colours</a:t>
            </a:r>
            <a:r>
              <a:rPr lang="en-US" sz="2400" dirty="0">
                <a:cs typeface="Calibri"/>
              </a:rPr>
              <a:t> and the 13 Provincial and Territorial Flags.</a:t>
            </a:r>
          </a:p>
          <a:p>
            <a:endParaRPr lang="en-US" sz="2400" dirty="0">
              <a:cs typeface="Calibri"/>
            </a:endParaRPr>
          </a:p>
          <a:p>
            <a:endParaRPr lang="en-US" sz="2400" dirty="0">
              <a:cs typeface="Calibri"/>
            </a:endParaRPr>
          </a:p>
          <a:p>
            <a:endParaRPr lang="en-US" sz="2400" dirty="0">
              <a:cs typeface="Calibri"/>
            </a:endParaRPr>
          </a:p>
          <a:p>
            <a:r>
              <a:rPr lang="en-US" sz="2400" dirty="0">
                <a:cs typeface="Calibri"/>
              </a:rPr>
              <a:t>Note:     While the composition of the Legion </a:t>
            </a:r>
            <a:r>
              <a:rPr lang="en-US" sz="2400" dirty="0" err="1">
                <a:cs typeface="Calibri"/>
              </a:rPr>
              <a:t>Colour</a:t>
            </a:r>
            <a:r>
              <a:rPr lang="en-US" sz="2400" dirty="0">
                <a:cs typeface="Calibri"/>
              </a:rPr>
              <a:t> Party remains unchanged, Legion activities may include other flags and banners in a parade that would follow the Legion </a:t>
            </a:r>
            <a:r>
              <a:rPr lang="en-US" sz="2400" dirty="0" err="1">
                <a:cs typeface="Calibri"/>
              </a:rPr>
              <a:t>Colour</a:t>
            </a:r>
            <a:r>
              <a:rPr lang="en-US" sz="2400" dirty="0">
                <a:cs typeface="Calibri"/>
              </a:rPr>
              <a:t> Party.  The placement of such other flags and banners is at the discretion of </a:t>
            </a:r>
            <a:r>
              <a:rPr lang="en-US" sz="2400" dirty="0"/>
              <a:t>the Legion organizers so long as they follow the Legion </a:t>
            </a:r>
            <a:r>
              <a:rPr lang="en-US" sz="2400" dirty="0" err="1"/>
              <a:t>Colour</a:t>
            </a:r>
            <a:r>
              <a:rPr lang="en-US" sz="2400" dirty="0"/>
              <a:t> Party.</a:t>
            </a:r>
            <a:br>
              <a:rPr lang="en-US" dirty="0"/>
            </a:br>
            <a:endParaRPr lang="en-US" sz="2400" dirty="0">
              <a:cs typeface="Calibri"/>
            </a:endParaRPr>
          </a:p>
        </p:txBody>
      </p:sp>
    </p:spTree>
    <p:extLst>
      <p:ext uri="{BB962C8B-B14F-4D97-AF65-F5344CB8AC3E}">
        <p14:creationId xmlns:p14="http://schemas.microsoft.com/office/powerpoint/2010/main" val="153688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p:cTn id="2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F1F0-04C5-28B9-EE15-E7684A3B9E73}"/>
              </a:ext>
            </a:extLst>
          </p:cNvPr>
          <p:cNvSpPr>
            <a:spLocks noGrp="1"/>
          </p:cNvSpPr>
          <p:nvPr>
            <p:ph type="title"/>
          </p:nvPr>
        </p:nvSpPr>
        <p:spPr>
          <a:xfrm>
            <a:off x="838200" y="365125"/>
            <a:ext cx="10515600" cy="588724"/>
          </a:xfrm>
        </p:spPr>
        <p:txBody>
          <a:bodyPr>
            <a:normAutofit fontScale="90000"/>
          </a:bodyPr>
          <a:lstStyle/>
          <a:p>
            <a:r>
              <a:rPr lang="en-US">
                <a:cs typeface="Calibri Light"/>
              </a:rPr>
              <a:t>Funerals:</a:t>
            </a:r>
            <a:endParaRPr lang="en-US"/>
          </a:p>
        </p:txBody>
      </p:sp>
      <p:sp>
        <p:nvSpPr>
          <p:cNvPr id="3" name="Content Placeholder 2">
            <a:extLst>
              <a:ext uri="{FF2B5EF4-FFF2-40B4-BE49-F238E27FC236}">
                <a16:creationId xmlns:a16="http://schemas.microsoft.com/office/drawing/2014/main" id="{96262FC7-EA1E-113A-EA01-D22EA0DF3E4F}"/>
              </a:ext>
            </a:extLst>
          </p:cNvPr>
          <p:cNvSpPr>
            <a:spLocks noGrp="1"/>
          </p:cNvSpPr>
          <p:nvPr>
            <p:ph idx="1"/>
          </p:nvPr>
        </p:nvSpPr>
        <p:spPr>
          <a:xfrm>
            <a:off x="234352" y="1060293"/>
            <a:ext cx="10616241" cy="5847432"/>
          </a:xfrm>
        </p:spPr>
        <p:txBody>
          <a:bodyPr vert="horz" lIns="91440" tIns="45720" rIns="91440" bIns="45720" rtlCol="0" anchor="t">
            <a:normAutofit/>
          </a:bodyPr>
          <a:lstStyle/>
          <a:p>
            <a:pPr marL="0" indent="0">
              <a:buNone/>
            </a:pPr>
            <a:r>
              <a:rPr lang="en-US">
                <a:cs typeface="Calibri" panose="020F0502020204030204"/>
              </a:rPr>
              <a:t>     </a:t>
            </a:r>
            <a:endParaRPr lang="en-US"/>
          </a:p>
          <a:p>
            <a:pPr marL="0" indent="0">
              <a:buNone/>
            </a:pPr>
            <a:r>
              <a:rPr lang="en-US">
                <a:cs typeface="Calibri" panose="020F0502020204030204"/>
              </a:rPr>
              <a:t>Within the Royal Canadian Legion, there are two forms of a funeral service for departed comrades.  The services are:</a:t>
            </a:r>
          </a:p>
          <a:p>
            <a:pPr marL="0" indent="0">
              <a:buNone/>
            </a:pPr>
            <a:endParaRPr lang="en-US">
              <a:cs typeface="Calibri" panose="020F0502020204030204"/>
            </a:endParaRPr>
          </a:p>
          <a:p>
            <a:pPr marL="514350" indent="-514350">
              <a:buFont typeface="Wingdings" panose="020B0604020202020204" pitchFamily="34" charset="0"/>
              <a:buChar char="v"/>
            </a:pPr>
            <a:r>
              <a:rPr lang="en-US">
                <a:cs typeface="Calibri" panose="020F0502020204030204"/>
              </a:rPr>
              <a:t>A funeral service for a Veteran and other Ordinary members;</a:t>
            </a:r>
          </a:p>
          <a:p>
            <a:pPr marL="514350" indent="-514350">
              <a:buFont typeface="Wingdings" panose="020B0604020202020204" pitchFamily="34" charset="0"/>
              <a:buChar char="v"/>
            </a:pPr>
            <a:endParaRPr lang="en-US">
              <a:cs typeface="Calibri" panose="020F0502020204030204"/>
            </a:endParaRPr>
          </a:p>
          <a:p>
            <a:pPr marL="514350" indent="-514350">
              <a:buFont typeface="Wingdings" panose="020B0604020202020204" pitchFamily="34" charset="0"/>
              <a:buChar char="v"/>
            </a:pPr>
            <a:r>
              <a:rPr lang="en-US">
                <a:cs typeface="Calibri" panose="020F0502020204030204"/>
              </a:rPr>
              <a:t>A funeral service for all other members – Associate, Affiliate voting and non-voting and members of the Ladies Auxiliary.</a:t>
            </a:r>
          </a:p>
          <a:p>
            <a:pPr marL="514350" indent="-514350">
              <a:buFont typeface="Wingdings" panose="020B0604020202020204" pitchFamily="34" charset="0"/>
              <a:buChar char="v"/>
            </a:pPr>
            <a:endParaRPr lang="en-US" sz="2000">
              <a:cs typeface="Calibri" panose="020F0502020204030204"/>
            </a:endParaRPr>
          </a:p>
          <a:p>
            <a:pPr marL="0" indent="0">
              <a:buNone/>
            </a:pPr>
            <a:endParaRPr lang="en-US" sz="2000">
              <a:cs typeface="Calibri" panose="020F0502020204030204"/>
            </a:endParaRPr>
          </a:p>
        </p:txBody>
      </p:sp>
      <p:pic>
        <p:nvPicPr>
          <p:cNvPr id="5" name="Picture 4" descr="A picture containing text, clipart&#10;&#10;Description automatically generated">
            <a:extLst>
              <a:ext uri="{FF2B5EF4-FFF2-40B4-BE49-F238E27FC236}">
                <a16:creationId xmlns:a16="http://schemas.microsoft.com/office/drawing/2014/main" id="{C3A48674-AA52-CADD-1C09-6817D8E40D57}"/>
              </a:ext>
            </a:extLst>
          </p:cNvPr>
          <p:cNvPicPr>
            <a:picLocks noChangeAspect="1"/>
          </p:cNvPicPr>
          <p:nvPr/>
        </p:nvPicPr>
        <p:blipFill>
          <a:blip r:embed="rId2"/>
          <a:stretch>
            <a:fillRect/>
          </a:stretch>
        </p:blipFill>
        <p:spPr>
          <a:xfrm>
            <a:off x="10811340" y="111610"/>
            <a:ext cx="1178435" cy="412266"/>
          </a:xfrm>
          <a:prstGeom prst="rect">
            <a:avLst/>
          </a:prstGeom>
        </p:spPr>
      </p:pic>
    </p:spTree>
    <p:extLst>
      <p:ext uri="{BB962C8B-B14F-4D97-AF65-F5344CB8AC3E}">
        <p14:creationId xmlns:p14="http://schemas.microsoft.com/office/powerpoint/2010/main" val="11074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FD3A-5272-6694-CC13-D6133EA15A5C}"/>
              </a:ext>
            </a:extLst>
          </p:cNvPr>
          <p:cNvSpPr>
            <a:spLocks noGrp="1"/>
          </p:cNvSpPr>
          <p:nvPr>
            <p:ph type="title"/>
          </p:nvPr>
        </p:nvSpPr>
        <p:spPr>
          <a:xfrm>
            <a:off x="234351" y="52417"/>
            <a:ext cx="10515600" cy="1325563"/>
          </a:xfrm>
        </p:spPr>
        <p:txBody>
          <a:bodyPr/>
          <a:lstStyle/>
          <a:p>
            <a:r>
              <a:rPr lang="en-US">
                <a:cs typeface="Calibri Light"/>
              </a:rPr>
              <a:t>Funerals </a:t>
            </a:r>
            <a:r>
              <a:rPr lang="en-US" sz="1600">
                <a:cs typeface="Calibri Light"/>
              </a:rPr>
              <a:t>(Cont'd)</a:t>
            </a:r>
          </a:p>
        </p:txBody>
      </p:sp>
      <p:sp>
        <p:nvSpPr>
          <p:cNvPr id="3" name="Content Placeholder 2">
            <a:extLst>
              <a:ext uri="{FF2B5EF4-FFF2-40B4-BE49-F238E27FC236}">
                <a16:creationId xmlns:a16="http://schemas.microsoft.com/office/drawing/2014/main" id="{8856B914-DB8D-5EF5-018A-BC91EA56F9D8}"/>
              </a:ext>
            </a:extLst>
          </p:cNvPr>
          <p:cNvSpPr>
            <a:spLocks noGrp="1"/>
          </p:cNvSpPr>
          <p:nvPr>
            <p:ph idx="1"/>
          </p:nvPr>
        </p:nvSpPr>
        <p:spPr>
          <a:xfrm>
            <a:off x="187625" y="1157078"/>
            <a:ext cx="10799552" cy="5699215"/>
          </a:xfrm>
        </p:spPr>
        <p:txBody>
          <a:bodyPr vert="horz" lIns="91440" tIns="45720" rIns="91440" bIns="45720" rtlCol="0" anchor="t">
            <a:normAutofit lnSpcReduction="10000"/>
          </a:bodyPr>
          <a:lstStyle/>
          <a:p>
            <a:pPr marL="0" indent="0">
              <a:buNone/>
            </a:pPr>
            <a:r>
              <a:rPr lang="en-US">
                <a:ea typeface="+mn-lt"/>
                <a:cs typeface="+mn-lt"/>
              </a:rPr>
              <a:t>Symbols:</a:t>
            </a:r>
          </a:p>
          <a:p>
            <a:endParaRPr lang="en-US">
              <a:ea typeface="+mn-lt"/>
              <a:cs typeface="+mn-lt"/>
            </a:endParaRPr>
          </a:p>
          <a:p>
            <a:pPr marL="0" indent="0">
              <a:buNone/>
            </a:pPr>
            <a:r>
              <a:rPr lang="en-US">
                <a:ea typeface="+mn-lt"/>
                <a:cs typeface="+mn-lt"/>
              </a:rPr>
              <a:t>The symbols used at the Legion Tribute are:</a:t>
            </a:r>
          </a:p>
          <a:p>
            <a:endParaRPr lang="en-US">
              <a:ea typeface="+mn-lt"/>
              <a:cs typeface="+mn-lt"/>
            </a:endParaRPr>
          </a:p>
          <a:p>
            <a:pPr>
              <a:buFont typeface="Wingdings,Sans-Serif" panose="020B0604020202020204" pitchFamily="34" charset="0"/>
              <a:buChar char="v"/>
            </a:pPr>
            <a:r>
              <a:rPr lang="en-US">
                <a:ea typeface="+mn-lt"/>
                <a:cs typeface="+mn-lt"/>
              </a:rPr>
              <a:t> The Lapel Poppy used at a funeral service for a Veteran and other Ordinary members;</a:t>
            </a:r>
          </a:p>
          <a:p>
            <a:pPr>
              <a:buFont typeface="Wingdings,Sans-Serif" panose="020B0604020202020204" pitchFamily="34" charset="0"/>
              <a:buChar char="v"/>
            </a:pPr>
            <a:endParaRPr lang="en-US">
              <a:ea typeface="+mn-lt"/>
              <a:cs typeface="+mn-lt"/>
            </a:endParaRPr>
          </a:p>
          <a:p>
            <a:pPr>
              <a:buFont typeface="Wingdings,Sans-Serif" panose="020B0604020202020204" pitchFamily="34" charset="0"/>
              <a:buChar char="v"/>
            </a:pPr>
            <a:r>
              <a:rPr lang="en-US">
                <a:ea typeface="+mn-lt"/>
                <a:cs typeface="+mn-lt"/>
              </a:rPr>
              <a:t> The Red Maple Leaf at funerals of Ladies Auxiliary and Legion members who were not Veterans or Ordinary members.</a:t>
            </a:r>
          </a:p>
          <a:p>
            <a:endParaRPr lang="en-US">
              <a:cs typeface="Calibri"/>
            </a:endParaRPr>
          </a:p>
          <a:p>
            <a:r>
              <a:rPr lang="en-US">
                <a:ea typeface="+mn-lt"/>
                <a:cs typeface="+mn-lt"/>
              </a:rPr>
              <a:t>Note:  The Red Maple Leaf is worn in the same manner as the lapel Poppy.  This is the only occasion where the Red Maple Leaf is authorized to be worn or utilized.  </a:t>
            </a:r>
            <a:endParaRPr lang="en-US"/>
          </a:p>
          <a:p>
            <a:pPr>
              <a:buFont typeface="Wingdings,Sans-Serif" panose="020B0604020202020204" pitchFamily="34" charset="0"/>
              <a:buChar char="v"/>
            </a:pPr>
            <a:endParaRPr lang="en-US">
              <a:cs typeface="Calibri"/>
            </a:endParaRPr>
          </a:p>
          <a:p>
            <a:pPr>
              <a:buFont typeface="Wingdings,Sans-Serif" panose="020B0604020202020204" pitchFamily="34" charset="0"/>
              <a:buChar char="v"/>
            </a:pPr>
            <a:endParaRPr lang="en-US">
              <a:cs typeface="Calibri"/>
            </a:endParaRPr>
          </a:p>
          <a:p>
            <a:endParaRPr lang="en-US">
              <a:cs typeface="Calibri"/>
            </a:endParaRPr>
          </a:p>
        </p:txBody>
      </p:sp>
      <p:pic>
        <p:nvPicPr>
          <p:cNvPr id="5" name="Picture 4" descr="A picture containing text, clipart&#10;&#10;Description automatically generated">
            <a:extLst>
              <a:ext uri="{FF2B5EF4-FFF2-40B4-BE49-F238E27FC236}">
                <a16:creationId xmlns:a16="http://schemas.microsoft.com/office/drawing/2014/main" id="{454DFF81-DFA9-F103-BA4F-6461F87218BE}"/>
              </a:ext>
            </a:extLst>
          </p:cNvPr>
          <p:cNvPicPr>
            <a:picLocks noChangeAspect="1"/>
          </p:cNvPicPr>
          <p:nvPr/>
        </p:nvPicPr>
        <p:blipFill>
          <a:blip r:embed="rId2"/>
          <a:stretch>
            <a:fillRect/>
          </a:stretch>
        </p:blipFill>
        <p:spPr>
          <a:xfrm>
            <a:off x="10811340" y="111610"/>
            <a:ext cx="1178435" cy="412266"/>
          </a:xfrm>
          <a:prstGeom prst="rect">
            <a:avLst/>
          </a:prstGeom>
        </p:spPr>
      </p:pic>
      <p:pic>
        <p:nvPicPr>
          <p:cNvPr id="7" name="Picture 6">
            <a:extLst>
              <a:ext uri="{FF2B5EF4-FFF2-40B4-BE49-F238E27FC236}">
                <a16:creationId xmlns:a16="http://schemas.microsoft.com/office/drawing/2014/main" id="{F3336998-124F-3194-0759-2D4208D93A0B}"/>
              </a:ext>
            </a:extLst>
          </p:cNvPr>
          <p:cNvPicPr>
            <a:picLocks noChangeAspect="1"/>
          </p:cNvPicPr>
          <p:nvPr/>
        </p:nvPicPr>
        <p:blipFill>
          <a:blip r:embed="rId3"/>
          <a:stretch>
            <a:fillRect/>
          </a:stretch>
        </p:blipFill>
        <p:spPr>
          <a:xfrm>
            <a:off x="9715674" y="4401179"/>
            <a:ext cx="593662" cy="680278"/>
          </a:xfrm>
          <a:prstGeom prst="rect">
            <a:avLst/>
          </a:prstGeom>
        </p:spPr>
      </p:pic>
      <p:pic>
        <p:nvPicPr>
          <p:cNvPr id="9" name="Picture 5" descr="A picture containing red, flower, plant, orange&#10;&#10;Description automatically generated">
            <a:extLst>
              <a:ext uri="{FF2B5EF4-FFF2-40B4-BE49-F238E27FC236}">
                <a16:creationId xmlns:a16="http://schemas.microsoft.com/office/drawing/2014/main" id="{94390E4D-CD32-8A95-48BC-2D6E10C9A58D}"/>
              </a:ext>
            </a:extLst>
          </p:cNvPr>
          <p:cNvPicPr>
            <a:picLocks noChangeAspect="1"/>
          </p:cNvPicPr>
          <p:nvPr/>
        </p:nvPicPr>
        <p:blipFill>
          <a:blip r:embed="rId4"/>
          <a:stretch>
            <a:fillRect/>
          </a:stretch>
        </p:blipFill>
        <p:spPr>
          <a:xfrm>
            <a:off x="10174523" y="2871495"/>
            <a:ext cx="897732" cy="897732"/>
          </a:xfrm>
          <a:prstGeom prst="rect">
            <a:avLst/>
          </a:prstGeom>
        </p:spPr>
      </p:pic>
    </p:spTree>
    <p:extLst>
      <p:ext uri="{BB962C8B-B14F-4D97-AF65-F5344CB8AC3E}">
        <p14:creationId xmlns:p14="http://schemas.microsoft.com/office/powerpoint/2010/main" val="58592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6CF9-425E-4351-CFE7-3DB42AAB72DD}"/>
              </a:ext>
            </a:extLst>
          </p:cNvPr>
          <p:cNvSpPr>
            <a:spLocks noGrp="1"/>
          </p:cNvSpPr>
          <p:nvPr>
            <p:ph type="title"/>
          </p:nvPr>
        </p:nvSpPr>
        <p:spPr>
          <a:xfrm>
            <a:off x="-965" y="56467"/>
            <a:ext cx="10515600" cy="1325563"/>
          </a:xfrm>
        </p:spPr>
        <p:txBody>
          <a:bodyPr/>
          <a:lstStyle/>
          <a:p>
            <a:r>
              <a:rPr lang="en-US" sz="3200" b="1">
                <a:ea typeface="+mj-lt"/>
                <a:cs typeface="+mj-lt"/>
              </a:rPr>
              <a:t>INSTALLATION OF OFFICERS AND EXECUTIVE MEMBERS</a:t>
            </a:r>
            <a:endParaRPr lang="en-US" sz="4000">
              <a:cs typeface="Calibri Light" panose="020F0302020204030204"/>
            </a:endParaRPr>
          </a:p>
          <a:p>
            <a:endParaRPr lang="en-US">
              <a:cs typeface="Calibri Light"/>
            </a:endParaRPr>
          </a:p>
        </p:txBody>
      </p:sp>
      <p:pic>
        <p:nvPicPr>
          <p:cNvPr id="5" name="Picture 4" descr="A picture containing text, clipart&#10;&#10;Description automatically generated">
            <a:extLst>
              <a:ext uri="{FF2B5EF4-FFF2-40B4-BE49-F238E27FC236}">
                <a16:creationId xmlns:a16="http://schemas.microsoft.com/office/drawing/2014/main" id="{D3589C89-27FF-8590-08AC-C320498FCACD}"/>
              </a:ext>
            </a:extLst>
          </p:cNvPr>
          <p:cNvPicPr>
            <a:picLocks noChangeAspect="1"/>
          </p:cNvPicPr>
          <p:nvPr/>
        </p:nvPicPr>
        <p:blipFill>
          <a:blip r:embed="rId2"/>
          <a:stretch>
            <a:fillRect/>
          </a:stretch>
        </p:blipFill>
        <p:spPr>
          <a:xfrm>
            <a:off x="10811340" y="111610"/>
            <a:ext cx="1178435" cy="412266"/>
          </a:xfrm>
          <a:prstGeom prst="rect">
            <a:avLst/>
          </a:prstGeom>
        </p:spPr>
      </p:pic>
      <p:sp>
        <p:nvSpPr>
          <p:cNvPr id="8" name="Content Placeholder 7">
            <a:extLst>
              <a:ext uri="{FF2B5EF4-FFF2-40B4-BE49-F238E27FC236}">
                <a16:creationId xmlns:a16="http://schemas.microsoft.com/office/drawing/2014/main" id="{6E86F9DE-2692-5F62-9E4A-C6D42C4E0E77}"/>
              </a:ext>
            </a:extLst>
          </p:cNvPr>
          <p:cNvSpPr>
            <a:spLocks noGrp="1"/>
          </p:cNvSpPr>
          <p:nvPr>
            <p:ph idx="1"/>
          </p:nvPr>
        </p:nvSpPr>
        <p:spPr>
          <a:xfrm>
            <a:off x="100226" y="1519949"/>
            <a:ext cx="12203573" cy="5000922"/>
          </a:xfrm>
        </p:spPr>
        <p:txBody>
          <a:bodyPr vert="horz" lIns="91440" tIns="45720" rIns="91440" bIns="45720" rtlCol="0" anchor="t">
            <a:normAutofit/>
          </a:bodyPr>
          <a:lstStyle/>
          <a:p>
            <a:pPr>
              <a:buFont typeface="Wingdings" panose="020B0604020202020204" pitchFamily="34" charset="0"/>
              <a:buChar char="v"/>
            </a:pPr>
            <a:r>
              <a:rPr lang="en-US" sz="3200">
                <a:ea typeface="+mn-lt"/>
                <a:cs typeface="+mn-lt"/>
              </a:rPr>
              <a:t>All officials participating in an Installation Ceremony are to be in full Legion dress including medal(s), beret and gloves.</a:t>
            </a:r>
            <a:br>
              <a:rPr lang="en-US" sz="3200">
                <a:ea typeface="+mn-lt"/>
                <a:cs typeface="+mn-lt"/>
              </a:rPr>
            </a:br>
            <a:r>
              <a:rPr lang="en-US" sz="3200">
                <a:ea typeface="+mn-lt"/>
                <a:cs typeface="+mn-lt"/>
              </a:rPr>
              <a:t>When this procedure is used for Command, District and Zone installations, substitute the appropriate word for “Branch” wherever necessary. </a:t>
            </a:r>
            <a:endParaRPr lang="en-US" sz="3200">
              <a:cs typeface="Calibri" panose="020F0502020204030204"/>
            </a:endParaRPr>
          </a:p>
          <a:p>
            <a:pPr>
              <a:buFont typeface="Wingdings" panose="020B0604020202020204" pitchFamily="34" charset="0"/>
              <a:buChar char="v"/>
            </a:pPr>
            <a:r>
              <a:rPr lang="en-US" sz="3200">
                <a:ea typeface="+mn-lt"/>
                <a:cs typeface="+mn-lt"/>
              </a:rPr>
              <a:t>The President appoints an Installing Officer and a Sergeant-at-Arms for this ceremony. </a:t>
            </a:r>
            <a:endParaRPr lang="en-US" sz="3200">
              <a:cs typeface="Calibri" panose="020F0502020204030204"/>
            </a:endParaRPr>
          </a:p>
          <a:p>
            <a:pPr>
              <a:buFont typeface="Wingdings" panose="020B0604020202020204" pitchFamily="34" charset="0"/>
              <a:buChar char="v"/>
            </a:pPr>
            <a:r>
              <a:rPr lang="en-US" sz="3200">
                <a:ea typeface="+mn-lt"/>
                <a:cs typeface="+mn-lt"/>
              </a:rPr>
              <a:t>As the Sgt-at-Arms is the first Branch Officer to be installed, this person may relieve the Acting Sergeant-at-Arms from his duties once the installation has taken place.</a:t>
            </a:r>
            <a:endParaRPr lang="en-US" sz="3200">
              <a:cs typeface="Calibri" panose="020F0502020204030204"/>
            </a:endParaRPr>
          </a:p>
          <a:p>
            <a:pPr>
              <a:buFont typeface="Wingdings" panose="020B0604020202020204" pitchFamily="34" charset="0"/>
              <a:buChar char="v"/>
            </a:pPr>
            <a:endParaRPr lang="en-US" sz="2400">
              <a:cs typeface="Calibri" panose="020F0502020204030204"/>
            </a:endParaRPr>
          </a:p>
          <a:p>
            <a:endParaRPr lang="en-US" sz="2400">
              <a:cs typeface="Calibri" panose="020F0502020204030204"/>
            </a:endParaRPr>
          </a:p>
          <a:p>
            <a:endParaRPr lang="en-US" sz="2400">
              <a:cs typeface="Calibri" panose="020F0502020204030204"/>
            </a:endParaRPr>
          </a:p>
          <a:p>
            <a:pPr>
              <a:buFont typeface="Wingdings" panose="020B0604020202020204" pitchFamily="34" charset="0"/>
              <a:buChar char="v"/>
            </a:pPr>
            <a:endParaRPr lang="en-US" sz="2400">
              <a:cs typeface="Calibri" panose="020F0502020204030204"/>
            </a:endParaRPr>
          </a:p>
          <a:p>
            <a:endParaRPr lang="en-US">
              <a:cs typeface="Calibri" panose="020F0502020204030204"/>
            </a:endParaRPr>
          </a:p>
          <a:p>
            <a:pPr>
              <a:buFont typeface="Wingdings" panose="020B0604020202020204" pitchFamily="34" charset="0"/>
              <a:buChar char="v"/>
            </a:pPr>
            <a:endParaRPr lang="en-US">
              <a:cs typeface="Calibri" panose="020F0502020204030204"/>
            </a:endParaRPr>
          </a:p>
        </p:txBody>
      </p:sp>
    </p:spTree>
    <p:extLst>
      <p:ext uri="{BB962C8B-B14F-4D97-AF65-F5344CB8AC3E}">
        <p14:creationId xmlns:p14="http://schemas.microsoft.com/office/powerpoint/2010/main" val="38554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3DA9-F5DE-5118-D94F-3238C7B02FD8}"/>
              </a:ext>
            </a:extLst>
          </p:cNvPr>
          <p:cNvSpPr>
            <a:spLocks noGrp="1"/>
          </p:cNvSpPr>
          <p:nvPr>
            <p:ph type="title"/>
          </p:nvPr>
        </p:nvSpPr>
        <p:spPr>
          <a:xfrm>
            <a:off x="313707" y="23154"/>
            <a:ext cx="10515600" cy="1325563"/>
          </a:xfrm>
        </p:spPr>
        <p:txBody>
          <a:bodyPr>
            <a:normAutofit/>
          </a:bodyPr>
          <a:lstStyle/>
          <a:p>
            <a:r>
              <a:rPr lang="en-US" sz="2400">
                <a:latin typeface="Arial"/>
                <a:ea typeface="+mj-lt"/>
                <a:cs typeface="+mj-lt"/>
              </a:rPr>
              <a:t>INSTALLATION OF OFFICERS AND EXECUTIVE MEMBERS </a:t>
            </a:r>
            <a:r>
              <a:rPr lang="en-US" sz="1400">
                <a:latin typeface="Arial"/>
                <a:ea typeface="+mj-lt"/>
                <a:cs typeface="+mj-lt"/>
              </a:rPr>
              <a:t>(Cont'd)</a:t>
            </a:r>
            <a:endParaRPr lang="en-US" sz="1400">
              <a:latin typeface="Arial"/>
            </a:endParaRPr>
          </a:p>
        </p:txBody>
      </p:sp>
      <p:sp>
        <p:nvSpPr>
          <p:cNvPr id="3" name="Content Placeholder 2">
            <a:extLst>
              <a:ext uri="{FF2B5EF4-FFF2-40B4-BE49-F238E27FC236}">
                <a16:creationId xmlns:a16="http://schemas.microsoft.com/office/drawing/2014/main" id="{27113D09-ADFF-27E8-51C4-A0DEFD156223}"/>
              </a:ext>
            </a:extLst>
          </p:cNvPr>
          <p:cNvSpPr>
            <a:spLocks noGrp="1"/>
          </p:cNvSpPr>
          <p:nvPr>
            <p:ph idx="1"/>
          </p:nvPr>
        </p:nvSpPr>
        <p:spPr>
          <a:xfrm>
            <a:off x="257180" y="1253196"/>
            <a:ext cx="10515600" cy="4351338"/>
          </a:xfrm>
        </p:spPr>
        <p:txBody>
          <a:bodyPr vert="horz" lIns="91440" tIns="45720" rIns="91440" bIns="45720" rtlCol="0" anchor="t">
            <a:normAutofit/>
          </a:bodyPr>
          <a:lstStyle/>
          <a:p>
            <a:pPr>
              <a:buFont typeface="Wingdings,Sans-Serif" panose="020B0604020202020204" pitchFamily="34" charset="0"/>
              <a:buChar char="v"/>
            </a:pPr>
            <a:r>
              <a:rPr lang="en-US">
                <a:latin typeface="Arial"/>
                <a:ea typeface="+mn-lt"/>
                <a:cs typeface="+mn-lt"/>
              </a:rPr>
              <a:t>The Installing Officer instructs the Sergeant-at-Arms to escort each Officer from the rear of the hall or other gathering area to the platform for installation. </a:t>
            </a:r>
          </a:p>
          <a:p>
            <a:pPr>
              <a:buFont typeface="Wingdings,Sans-Serif" panose="020B0604020202020204" pitchFamily="34" charset="0"/>
              <a:buChar char="v"/>
            </a:pPr>
            <a:r>
              <a:rPr lang="en-US">
                <a:latin typeface="Arial"/>
                <a:ea typeface="+mn-lt"/>
                <a:cs typeface="+mn-lt"/>
              </a:rPr>
              <a:t>The Vice-Presidents are escorted as a group together as are the members of the Executive Committee.</a:t>
            </a:r>
          </a:p>
          <a:p>
            <a:pPr>
              <a:buFont typeface="Wingdings,Sans-Serif" panose="020B0604020202020204" pitchFamily="34" charset="0"/>
              <a:buChar char="v"/>
            </a:pPr>
            <a:r>
              <a:rPr lang="en-US">
                <a:latin typeface="Arial"/>
                <a:ea typeface="+mn-lt"/>
                <a:cs typeface="+mn-lt"/>
              </a:rPr>
              <a:t>Following each installation, congratulations should be extended by the Installing Officer. </a:t>
            </a:r>
            <a:endParaRPr lang="en-US">
              <a:latin typeface="Arial"/>
            </a:endParaRPr>
          </a:p>
        </p:txBody>
      </p:sp>
      <p:pic>
        <p:nvPicPr>
          <p:cNvPr id="5" name="Picture 4" descr="A picture containing text, clipart&#10;&#10;Description automatically generated">
            <a:extLst>
              <a:ext uri="{FF2B5EF4-FFF2-40B4-BE49-F238E27FC236}">
                <a16:creationId xmlns:a16="http://schemas.microsoft.com/office/drawing/2014/main" id="{0252CA36-D659-9F56-75C2-1C4949638F85}"/>
              </a:ext>
            </a:extLst>
          </p:cNvPr>
          <p:cNvPicPr>
            <a:picLocks noChangeAspect="1"/>
          </p:cNvPicPr>
          <p:nvPr/>
        </p:nvPicPr>
        <p:blipFill>
          <a:blip r:embed="rId2"/>
          <a:stretch>
            <a:fillRect/>
          </a:stretch>
        </p:blipFill>
        <p:spPr>
          <a:xfrm>
            <a:off x="10811340" y="111610"/>
            <a:ext cx="1178435" cy="412266"/>
          </a:xfrm>
          <a:prstGeom prst="rect">
            <a:avLst/>
          </a:prstGeom>
        </p:spPr>
      </p:pic>
    </p:spTree>
    <p:extLst>
      <p:ext uri="{BB962C8B-B14F-4D97-AF65-F5344CB8AC3E}">
        <p14:creationId xmlns:p14="http://schemas.microsoft.com/office/powerpoint/2010/main" val="300235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91F5-FABC-4258-DB2B-23CA7BBF6799}"/>
              </a:ext>
            </a:extLst>
          </p:cNvPr>
          <p:cNvSpPr>
            <a:spLocks noGrp="1"/>
          </p:cNvSpPr>
          <p:nvPr>
            <p:ph type="title"/>
          </p:nvPr>
        </p:nvSpPr>
        <p:spPr/>
        <p:txBody>
          <a:bodyPr/>
          <a:lstStyle/>
          <a:p>
            <a:r>
              <a:rPr lang="en-US" dirty="0">
                <a:ea typeface="+mj-lt"/>
                <a:cs typeface="+mj-lt"/>
              </a:rPr>
              <a:t>The Installation Ceremony</a:t>
            </a:r>
            <a:endParaRPr lang="en-US" dirty="0"/>
          </a:p>
          <a:p>
            <a:endParaRPr lang="en-US" dirty="0">
              <a:cs typeface="Calibri Light"/>
            </a:endParaRPr>
          </a:p>
        </p:txBody>
      </p:sp>
      <p:pic>
        <p:nvPicPr>
          <p:cNvPr id="5" name="Picture 4" descr="A picture containing text, clipart&#10;&#10;Description automatically generated">
            <a:extLst>
              <a:ext uri="{FF2B5EF4-FFF2-40B4-BE49-F238E27FC236}">
                <a16:creationId xmlns:a16="http://schemas.microsoft.com/office/drawing/2014/main" id="{D6EC24F2-0B47-9506-6246-8D9506F0FA2B}"/>
              </a:ext>
            </a:extLst>
          </p:cNvPr>
          <p:cNvPicPr>
            <a:picLocks noChangeAspect="1"/>
          </p:cNvPicPr>
          <p:nvPr/>
        </p:nvPicPr>
        <p:blipFill>
          <a:blip r:embed="rId2"/>
          <a:stretch>
            <a:fillRect/>
          </a:stretch>
        </p:blipFill>
        <p:spPr>
          <a:xfrm>
            <a:off x="10811340" y="111610"/>
            <a:ext cx="1178435" cy="412266"/>
          </a:xfrm>
          <a:prstGeom prst="rect">
            <a:avLst/>
          </a:prstGeom>
        </p:spPr>
      </p:pic>
      <p:sp>
        <p:nvSpPr>
          <p:cNvPr id="16" name="Content Placeholder 15">
            <a:extLst>
              <a:ext uri="{FF2B5EF4-FFF2-40B4-BE49-F238E27FC236}">
                <a16:creationId xmlns:a16="http://schemas.microsoft.com/office/drawing/2014/main" id="{D469ABFE-7314-6E17-9C6A-2A855CB409FB}"/>
              </a:ext>
            </a:extLst>
          </p:cNvPr>
          <p:cNvSpPr>
            <a:spLocks noGrp="1"/>
          </p:cNvSpPr>
          <p:nvPr>
            <p:ph idx="1"/>
          </p:nvPr>
        </p:nvSpPr>
        <p:spPr/>
        <p:txBody>
          <a:bodyPr vert="horz" lIns="91440" tIns="45720" rIns="91440" bIns="45720" rtlCol="0" anchor="t">
            <a:normAutofit fontScale="92500" lnSpcReduction="20000"/>
          </a:bodyPr>
          <a:lstStyle/>
          <a:p>
            <a:pPr>
              <a:buFont typeface="Wingdings" panose="020B0604020202020204" pitchFamily="34" charset="0"/>
              <a:buChar char="v"/>
            </a:pPr>
            <a:r>
              <a:rPr lang="en-US" dirty="0">
                <a:ea typeface="+mn-lt"/>
                <a:cs typeface="+mn-lt"/>
              </a:rPr>
              <a:t>The Installation Ceremony commences when the Installing Officer moves to the podium and states: INSTALLING OFFICER The meeting will come to order.</a:t>
            </a:r>
            <a:endParaRPr lang="en-US" dirty="0">
              <a:cs typeface="Calibri" panose="020F0502020204030204"/>
            </a:endParaRPr>
          </a:p>
          <a:p>
            <a:pPr>
              <a:buFont typeface="Wingdings" panose="020B0604020202020204" pitchFamily="34" charset="0"/>
              <a:buChar char="v"/>
            </a:pPr>
            <a:r>
              <a:rPr lang="en-US" dirty="0">
                <a:ea typeface="+mn-lt"/>
                <a:cs typeface="+mn-lt"/>
              </a:rPr>
              <a:t>The practice is to parade the incoming Branch President, Zone Commander and the District Commander for installation with the Branch, Zone or District </a:t>
            </a:r>
            <a:r>
              <a:rPr lang="en-US" dirty="0" err="1">
                <a:ea typeface="+mn-lt"/>
                <a:cs typeface="+mn-lt"/>
              </a:rPr>
              <a:t>Colours</a:t>
            </a:r>
            <a:r>
              <a:rPr lang="en-US" dirty="0">
                <a:ea typeface="+mn-lt"/>
                <a:cs typeface="+mn-lt"/>
              </a:rPr>
              <a:t>.  </a:t>
            </a:r>
          </a:p>
          <a:p>
            <a:pPr>
              <a:buFont typeface="Wingdings" panose="020B0604020202020204" pitchFamily="34" charset="0"/>
              <a:buChar char="v"/>
            </a:pPr>
            <a:r>
              <a:rPr lang="en-US" dirty="0">
                <a:ea typeface="+mn-lt"/>
                <a:cs typeface="+mn-lt"/>
              </a:rPr>
              <a:t>The Canadian Flag is on the left, and the Legion Banner on the right, behind the person being sworn in. Once you have reached the Installing Officer and halt, the Sgt-at-Arms will order a inwards turn, the two flags will cross, with the Canadian Flag in front of the banner.</a:t>
            </a:r>
            <a:endParaRPr lang="en-US" dirty="0">
              <a:cs typeface="Calibri" panose="020F0502020204030204"/>
            </a:endParaRPr>
          </a:p>
          <a:p>
            <a:pPr>
              <a:buFont typeface="Wingdings" panose="020B0604020202020204" pitchFamily="34" charset="0"/>
              <a:buChar char="v"/>
            </a:pPr>
            <a:r>
              <a:rPr lang="en-US" dirty="0">
                <a:ea typeface="+mn-lt"/>
                <a:cs typeface="+mn-lt"/>
              </a:rPr>
              <a:t>Members of the Royal Canadian Ladies Auxiliary support the aims and objectives of the Legion and their dedicated service enrich the programs and activities of our branch.</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37292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 calcmode="lin" valueType="num">
                                      <p:cBhvr>
                                        <p:cTn id="14"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p:cTn id="21"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 calcmode="lin" valueType="num">
                                      <p:cBhvr>
                                        <p:cTn id="28" dur="5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1534</Words>
  <Application>Microsoft Office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Wingdings</vt:lpstr>
      <vt:lpstr>Wingdings,Sans-Serif</vt:lpstr>
      <vt:lpstr>office theme</vt:lpstr>
      <vt:lpstr>VIMY RIDGE DAY – Half Masting</vt:lpstr>
      <vt:lpstr>The Colour Party and Parades</vt:lpstr>
      <vt:lpstr>The Colour Party (Consists of)</vt:lpstr>
      <vt:lpstr>Colour Party (Cont'd)</vt:lpstr>
      <vt:lpstr>Funerals:</vt:lpstr>
      <vt:lpstr>Funerals (Cont'd)</vt:lpstr>
      <vt:lpstr>INSTALLATION OF OFFICERS AND EXECUTIVE MEMBERS </vt:lpstr>
      <vt:lpstr>INSTALLATION OF OFFICERS AND EXECUTIVE MEMBERS (Cont'd)</vt:lpstr>
      <vt:lpstr>The Installation Ceremony </vt:lpstr>
      <vt:lpstr>  </vt:lpstr>
      <vt:lpstr>Marching On The Colours at the opening and closing ceremonies of legion meetings. (Cont'd)</vt:lpstr>
      <vt:lpstr>Marching Off The Colours.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Canadian Legion Branch 110 Trenton Drill Presentation</dc:title>
  <dc:creator>Ellen Kocik</dc:creator>
  <cp:lastModifiedBy>Ellen Kocik</cp:lastModifiedBy>
  <cp:revision>13</cp:revision>
  <dcterms:created xsi:type="dcterms:W3CDTF">2022-09-18T18:27:53Z</dcterms:created>
  <dcterms:modified xsi:type="dcterms:W3CDTF">2024-01-14T17:14:14Z</dcterms:modified>
</cp:coreProperties>
</file>